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8" r:id="rId3"/>
    <p:sldId id="259" r:id="rId4"/>
    <p:sldId id="257" r:id="rId5"/>
    <p:sldId id="260" r:id="rId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6"/>
    <p:restoredTop sz="94803"/>
  </p:normalViewPr>
  <p:slideViewPr>
    <p:cSldViewPr snapToGrid="0" snapToObjects="1">
      <p:cViewPr varScale="1">
        <p:scale>
          <a:sx n="111" d="100"/>
          <a:sy n="111" d="100"/>
        </p:scale>
        <p:origin x="72" y="57"/>
      </p:cViewPr>
      <p:guideLst>
        <p:guide orient="horz" pos="1620"/>
        <p:guide pos="2880"/>
      </p:guideLst>
    </p:cSldViewPr>
  </p:slideViewPr>
  <p:notesTextViewPr>
    <p:cViewPr>
      <p:scale>
        <a:sx n="155" d="100"/>
        <a:sy n="155" d="100"/>
      </p:scale>
      <p:origin x="0" y="0"/>
    </p:cViewPr>
  </p:notesTextViewPr>
  <p:sorterViewPr>
    <p:cViewPr>
      <p:scale>
        <a:sx n="164" d="100"/>
        <a:sy n="164" d="100"/>
      </p:scale>
      <p:origin x="0" y="0"/>
    </p:cViewPr>
  </p:sorterViewPr>
  <p:notesViewPr>
    <p:cSldViewPr snapToGrid="0" snapToObjects="1">
      <p:cViewPr varScale="1">
        <p:scale>
          <a:sx n="161" d="100"/>
          <a:sy n="161" d="100"/>
        </p:scale>
        <p:origin x="529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8/7/2020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D0B5D6-19C6-C240-8A4A-D91733D837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2793503" y="249408"/>
            <a:ext cx="6052183" cy="2904103"/>
          </a:xfrm>
          <a:prstGeom prst="rect">
            <a:avLst/>
          </a:prstGeom>
          <a:ln>
            <a:solidFill>
              <a:schemeClr val="tx1">
                <a:lumMod val="20000"/>
                <a:lumOff val="80000"/>
              </a:schemeClr>
            </a:solidFill>
          </a:ln>
        </p:spPr>
      </p:pic>
      <p:sp>
        <p:nvSpPr>
          <p:cNvPr id="9" name="TextBox 8">
            <a:extLst>
              <a:ext uri="{FF2B5EF4-FFF2-40B4-BE49-F238E27FC236}">
                <a16:creationId xmlns:a16="http://schemas.microsoft.com/office/drawing/2014/main" id="{6A94802A-09A8-9E4E-AB4D-1EBB9F228F21}"/>
              </a:ext>
            </a:extLst>
          </p:cNvPr>
          <p:cNvSpPr txBox="1"/>
          <p:nvPr userDrawn="1"/>
        </p:nvSpPr>
        <p:spPr>
          <a:xfrm>
            <a:off x="240329" y="140544"/>
            <a:ext cx="2507077" cy="2970044"/>
          </a:xfrm>
          <a:prstGeom prst="rect">
            <a:avLst/>
          </a:prstGeom>
          <a:noFill/>
        </p:spPr>
        <p:txBody>
          <a:bodyPr wrap="square" rtlCol="0">
            <a:spAutoFit/>
          </a:bodyPr>
          <a:lstStyle/>
          <a:p>
            <a:pPr algn="l"/>
            <a:r>
              <a:rPr lang="en-US" sz="1700" b="1" i="1" dirty="0">
                <a:solidFill>
                  <a:srgbClr val="FF0000"/>
                </a:solidFill>
              </a:rPr>
              <a:t>PC Users:</a:t>
            </a:r>
          </a:p>
          <a:p>
            <a:pPr algn="l"/>
            <a:r>
              <a:rPr lang="en-US" sz="1700" i="1" dirty="0">
                <a:solidFill>
                  <a:srgbClr val="FF0000"/>
                </a:solidFill>
              </a:rPr>
              <a:t>Microsoft PowerPoint for Windows has default settings that continually compress images. To avoid loss</a:t>
            </a:r>
            <a:r>
              <a:rPr lang="en-US" sz="1700" i="1" baseline="0" dirty="0">
                <a:solidFill>
                  <a:srgbClr val="FF0000"/>
                </a:solidFill>
              </a:rPr>
              <a:t> of quality </a:t>
            </a:r>
            <a:r>
              <a:rPr lang="en-US" sz="1700" i="1" dirty="0">
                <a:solidFill>
                  <a:srgbClr val="FF0000"/>
                </a:solidFill>
              </a:rPr>
              <a:t>for photos and graphics within this presentation file,</a:t>
            </a:r>
            <a:r>
              <a:rPr lang="en-US" sz="1700" i="1" baseline="0" dirty="0">
                <a:solidFill>
                  <a:srgbClr val="FF0000"/>
                </a:solidFill>
              </a:rPr>
              <a:t> </a:t>
            </a:r>
            <a:r>
              <a:rPr lang="en-US" sz="1700" i="1" dirty="0">
                <a:solidFill>
                  <a:srgbClr val="FF0000"/>
                </a:solidFill>
              </a:rPr>
              <a:t>please follow these</a:t>
            </a:r>
            <a:r>
              <a:rPr lang="en-US" sz="1700" i="1" baseline="0" dirty="0">
                <a:solidFill>
                  <a:srgbClr val="FF0000"/>
                </a:solidFill>
              </a:rPr>
              <a:t> instructions </a:t>
            </a:r>
            <a:r>
              <a:rPr lang="en-US" sz="1700" i="1" dirty="0">
                <a:solidFill>
                  <a:srgbClr val="FF0000"/>
                </a:solidFill>
              </a:rPr>
              <a:t>to change your software settings.</a:t>
            </a:r>
            <a:endParaRPr lang="en-US" sz="1700" dirty="0"/>
          </a:p>
        </p:txBody>
      </p:sp>
      <p:sp>
        <p:nvSpPr>
          <p:cNvPr id="10" name="Rectangle 9">
            <a:extLst>
              <a:ext uri="{FF2B5EF4-FFF2-40B4-BE49-F238E27FC236}">
                <a16:creationId xmlns:a16="http://schemas.microsoft.com/office/drawing/2014/main" id="{CBA3EC89-8FD7-AD49-87E0-02D7F2DF5F59}"/>
              </a:ext>
            </a:extLst>
          </p:cNvPr>
          <p:cNvSpPr/>
          <p:nvPr userDrawn="1"/>
        </p:nvSpPr>
        <p:spPr>
          <a:xfrm>
            <a:off x="0" y="3339831"/>
            <a:ext cx="9144000" cy="123217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1BB405-73FA-544A-9D06-35DD6B110F85}"/>
              </a:ext>
            </a:extLst>
          </p:cNvPr>
          <p:cNvSpPr txBox="1"/>
          <p:nvPr userDrawn="1"/>
        </p:nvSpPr>
        <p:spPr>
          <a:xfrm>
            <a:off x="1509306" y="3410717"/>
            <a:ext cx="6958187" cy="1107996"/>
          </a:xfrm>
          <a:prstGeom prst="rect">
            <a:avLst/>
          </a:prstGeom>
          <a:noFill/>
        </p:spPr>
        <p:txBody>
          <a:bodyPr wrap="square" rtlCol="0">
            <a:spAutoFit/>
          </a:bodyPr>
          <a:lstStyle/>
          <a:p>
            <a:pPr algn="l"/>
            <a:r>
              <a:rPr lang="en-US" sz="1600" b="1" i="0" u="none" strike="noStrike" kern="1200" dirty="0">
                <a:solidFill>
                  <a:schemeClr val="bg1"/>
                </a:solidFill>
                <a:effectLst/>
                <a:latin typeface="+mn-lt"/>
                <a:ea typeface="+mn-ea"/>
                <a:cs typeface="+mn-cs"/>
              </a:rPr>
              <a:t>Note: </a:t>
            </a:r>
            <a:r>
              <a:rPr lang="en-US" sz="1600" b="0" i="0" u="none" strike="noStrike" kern="1200" dirty="0">
                <a:solidFill>
                  <a:schemeClr val="bg1"/>
                </a:solidFill>
                <a:effectLst/>
                <a:latin typeface="+mn-lt"/>
                <a:ea typeface="+mn-ea"/>
                <a:cs typeface="+mn-cs"/>
              </a:rPr>
              <a:t>To view and access all available template examples and change the title slide background image, click on </a:t>
            </a:r>
            <a:r>
              <a:rPr lang="en-US" sz="1600" b="0" i="1" u="none" strike="noStrike" kern="1200" dirty="0">
                <a:solidFill>
                  <a:schemeClr val="bg1"/>
                </a:solidFill>
                <a:effectLst/>
                <a:latin typeface="+mn-lt"/>
                <a:ea typeface="+mn-ea"/>
                <a:cs typeface="+mn-cs"/>
              </a:rPr>
              <a:t>View &gt; Slide Master</a:t>
            </a:r>
            <a:r>
              <a:rPr lang="en-US" sz="1600" b="0" i="0" u="none" strike="noStrike" kern="1200" dirty="0">
                <a:solidFill>
                  <a:schemeClr val="bg1"/>
                </a:solidFill>
                <a:effectLst/>
                <a:latin typeface="+mn-lt"/>
                <a:ea typeface="+mn-ea"/>
                <a:cs typeface="+mn-cs"/>
              </a:rPr>
              <a:t>. Be sure to close out of the Master slide view when working on slide content by clicking on </a:t>
            </a:r>
            <a:r>
              <a:rPr lang="en-US" sz="1600" b="0" i="1" u="none" strike="noStrike" kern="1200" dirty="0">
                <a:solidFill>
                  <a:schemeClr val="bg1"/>
                </a:solidFill>
                <a:effectLst/>
                <a:latin typeface="+mn-lt"/>
                <a:ea typeface="+mn-ea"/>
                <a:cs typeface="+mn-cs"/>
              </a:rPr>
              <a:t>View &gt; Normal</a:t>
            </a:r>
            <a:r>
              <a:rPr lang="en-US" sz="1600" b="0" i="0" u="none" strike="noStrike" kern="1200" dirty="0">
                <a:solidFill>
                  <a:schemeClr val="bg1"/>
                </a:solidFill>
                <a:effectLst/>
                <a:latin typeface="+mn-lt"/>
                <a:ea typeface="+mn-ea"/>
                <a:cs typeface="+mn-cs"/>
              </a:rPr>
              <a:t>. Full frame photo size is </a:t>
            </a:r>
            <a:r>
              <a:rPr lang="en-US" sz="1800" b="0" i="0" u="none" strike="noStrike" kern="1200" dirty="0">
                <a:solidFill>
                  <a:schemeClr val="bg1"/>
                </a:solidFill>
                <a:effectLst/>
                <a:latin typeface="+mn-lt"/>
                <a:ea typeface="+mn-ea"/>
                <a:cs typeface="+mn-cs"/>
              </a:rPr>
              <a:t>10” x 5.63”</a:t>
            </a:r>
            <a:r>
              <a:rPr lang="en-US" sz="1600" b="0" i="0" u="none" strike="noStrike" kern="1200" dirty="0">
                <a:solidFill>
                  <a:schemeClr val="bg1"/>
                </a:solidFill>
                <a:effectLst/>
                <a:latin typeface="+mn-lt"/>
                <a:ea typeface="+mn-ea"/>
                <a:cs typeface="+mn-cs"/>
              </a:rPr>
              <a:t>or </a:t>
            </a:r>
            <a:r>
              <a:rPr lang="en-US" sz="1800" b="0" i="0" u="none" strike="noStrike" kern="1200" dirty="0">
                <a:solidFill>
                  <a:schemeClr val="bg1"/>
                </a:solidFill>
                <a:effectLst/>
                <a:latin typeface="+mn-lt"/>
                <a:ea typeface="+mn-ea"/>
                <a:cs typeface="+mn-cs"/>
              </a:rPr>
              <a:t>1500 pixels x 844 pixels </a:t>
            </a:r>
            <a:r>
              <a:rPr lang="en-US" sz="1600" b="0" i="0" u="none" strike="noStrike" kern="1200" dirty="0">
                <a:solidFill>
                  <a:schemeClr val="bg1"/>
                </a:solidFill>
                <a:effectLst/>
                <a:latin typeface="+mn-lt"/>
                <a:ea typeface="+mn-ea"/>
                <a:cs typeface="+mn-cs"/>
              </a:rPr>
              <a:t>@ 150 DPI.</a:t>
            </a:r>
            <a:endParaRPr lang="en-US" sz="1600" i="0" dirty="0">
              <a:solidFill>
                <a:schemeClr val="bg1"/>
              </a:solidFill>
            </a:endParaRPr>
          </a:p>
        </p:txBody>
      </p:sp>
      <p:sp>
        <p:nvSpPr>
          <p:cNvPr id="12" name="Oval 11">
            <a:extLst>
              <a:ext uri="{FF2B5EF4-FFF2-40B4-BE49-F238E27FC236}">
                <a16:creationId xmlns:a16="http://schemas.microsoft.com/office/drawing/2014/main" id="{3056F585-18BE-674F-A94A-18D71683402A}"/>
              </a:ext>
            </a:extLst>
          </p:cNvPr>
          <p:cNvSpPr/>
          <p:nvPr userDrawn="1"/>
        </p:nvSpPr>
        <p:spPr>
          <a:xfrm>
            <a:off x="391886" y="3535136"/>
            <a:ext cx="840921" cy="8409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3AEB9E5-6B41-3742-B632-83E2CC8D1741}"/>
              </a:ext>
            </a:extLst>
          </p:cNvPr>
          <p:cNvSpPr txBox="1"/>
          <p:nvPr userDrawn="1"/>
        </p:nvSpPr>
        <p:spPr>
          <a:xfrm>
            <a:off x="495980" y="3302040"/>
            <a:ext cx="600076" cy="1323439"/>
          </a:xfrm>
          <a:prstGeom prst="rect">
            <a:avLst/>
          </a:prstGeom>
          <a:noFill/>
        </p:spPr>
        <p:txBody>
          <a:bodyPr wrap="square" rtlCol="0">
            <a:spAutoFit/>
          </a:bodyPr>
          <a:lstStyle/>
          <a:p>
            <a:pPr algn="ctr"/>
            <a:r>
              <a:rPr lang="en-US" sz="8000" b="1" dirty="0"/>
              <a:t>!</a:t>
            </a:r>
          </a:p>
        </p:txBody>
      </p:sp>
    </p:spTree>
    <p:extLst>
      <p:ext uri="{BB962C8B-B14F-4D97-AF65-F5344CB8AC3E}">
        <p14:creationId xmlns:p14="http://schemas.microsoft.com/office/powerpoint/2010/main" val="16136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imple Slide - Text 2">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1" y="395095"/>
            <a:ext cx="4114800" cy="2176655"/>
          </a:xfrm>
        </p:spPr>
        <p:txBody>
          <a:bodyPr>
            <a:normAutofit/>
          </a:bodyPr>
          <a:lstStyle>
            <a:lvl1pPr marL="0" indent="0">
              <a:buNone/>
              <a:defRPr sz="2000" b="0"/>
            </a:lvl1pPr>
            <a:lvl2pPr marL="457200" indent="0">
              <a:buNone/>
              <a:defRPr/>
            </a:lvl2pPr>
          </a:lstStyle>
          <a:p>
            <a:pPr lvl="0"/>
            <a:r>
              <a:rPr lang="en-US" dirty="0"/>
              <a:t>Summary or description text about the slide, images, charts, data go here.</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950672"/>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950672"/>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950672"/>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Tree>
    <p:extLst>
      <p:ext uri="{BB962C8B-B14F-4D97-AF65-F5344CB8AC3E}">
        <p14:creationId xmlns:p14="http://schemas.microsoft.com/office/powerpoint/2010/main" val="3045453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498859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3142765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725204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26572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145866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223442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567617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701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4290127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dirty="0"/>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33296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3982103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8"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660572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16385361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dirty="0"/>
              <a:t>Insert Photo or Graphic</a:t>
            </a:r>
          </a:p>
        </p:txBody>
      </p:sp>
    </p:spTree>
    <p:extLst>
      <p:ext uri="{BB962C8B-B14F-4D97-AF65-F5344CB8AC3E}">
        <p14:creationId xmlns:p14="http://schemas.microsoft.com/office/powerpoint/2010/main" val="236786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965837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14080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13933316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769799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4140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77114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425231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150301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5094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137037"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Tree>
    <p:extLst>
      <p:ext uri="{BB962C8B-B14F-4D97-AF65-F5344CB8AC3E}">
        <p14:creationId xmlns:p14="http://schemas.microsoft.com/office/powerpoint/2010/main" val="693940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387230"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415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23609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2137037"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7B2998EE-741E-8640-80ED-7C22B48449F9}"/>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Tree>
    <p:extLst>
      <p:ext uri="{BB962C8B-B14F-4D97-AF65-F5344CB8AC3E}">
        <p14:creationId xmlns:p14="http://schemas.microsoft.com/office/powerpoint/2010/main" val="35548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474"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38372515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1371600"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448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859114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499615" y="2571750"/>
            <a:ext cx="7644385"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Placeholder 7">
            <a:extLst>
              <a:ext uri="{FF2B5EF4-FFF2-40B4-BE49-F238E27FC236}">
                <a16:creationId xmlns:a16="http://schemas.microsoft.com/office/drawing/2014/main" id="{F6D85388-BAE4-4F43-AA76-E25591032497}"/>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Tree>
    <p:extLst>
      <p:ext uri="{BB962C8B-B14F-4D97-AF65-F5344CB8AC3E}">
        <p14:creationId xmlns:p14="http://schemas.microsoft.com/office/powerpoint/2010/main" val="3620648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749807" y="2571750"/>
            <a:ext cx="8394193"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171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3648971"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666576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1499614" y="2571750"/>
            <a:ext cx="7644385"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1921884"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7">
            <a:extLst>
              <a:ext uri="{FF2B5EF4-FFF2-40B4-BE49-F238E27FC236}">
                <a16:creationId xmlns:a16="http://schemas.microsoft.com/office/drawing/2014/main" id="{0B0CD720-AECF-2546-AD56-838BD33350C3}"/>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Tree>
    <p:extLst>
      <p:ext uri="{BB962C8B-B14F-4D97-AF65-F5344CB8AC3E}">
        <p14:creationId xmlns:p14="http://schemas.microsoft.com/office/powerpoint/2010/main" val="42009420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749807" y="2571750"/>
            <a:ext cx="8394193"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1172077"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
        <p:nvSpPr>
          <p:cNvPr id="8" name="Rectangle 7">
            <a:extLst>
              <a:ext uri="{FF2B5EF4-FFF2-40B4-BE49-F238E27FC236}">
                <a16:creationId xmlns:a16="http://schemas.microsoft.com/office/drawing/2014/main" id="{D9F44E30-1CE7-304C-AF61-09BD499EEA25}"/>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9074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dirty="0"/>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Tree>
    <p:extLst>
      <p:ext uri="{BB962C8B-B14F-4D97-AF65-F5344CB8AC3E}">
        <p14:creationId xmlns:p14="http://schemas.microsoft.com/office/powerpoint/2010/main" val="1942167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dirty="0"/>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07795" y="3835487"/>
            <a:ext cx="5580695" cy="1200329"/>
          </a:xfrm>
          <a:prstGeom prst="rect">
            <a:avLst/>
          </a:prstGeom>
          <a:noFill/>
        </p:spPr>
        <p:txBody>
          <a:bodyPr wrap="square" rtlCol="0">
            <a:spAutoFit/>
          </a:bodyPr>
          <a:lstStyle/>
          <a:p>
            <a:r>
              <a:rPr lang="en-US" sz="900" dirty="0"/>
              <a:t>This work was authored </a:t>
            </a:r>
            <a:r>
              <a:rPr lang="en-US" sz="900" dirty="0">
                <a:solidFill>
                  <a:srgbClr val="FF0000"/>
                </a:solidFill>
              </a:rPr>
              <a:t>[in part]</a:t>
            </a:r>
            <a:r>
              <a:rPr lang="en-US" sz="900" dirty="0"/>
              <a:t> by the National Renewable Energy Laboratory, operated by Alliance for Sustainable Energy, LLC, for the U.S. Department of Energy (DOE) under Contract No. DE-AC36-08GO28308. Funding provided by </a:t>
            </a:r>
            <a:r>
              <a:rPr lang="en-US" sz="9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9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9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160290" y="2923341"/>
            <a:ext cx="1200990" cy="891562"/>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2" y="34195673"/>
              <a:ext cx="2885721" cy="1789714"/>
            </a:xfrm>
            <a:prstGeom prst="rect">
              <a:avLst/>
            </a:prstGeom>
            <a:noFill/>
          </p:spPr>
          <p:txBody>
            <a:bodyPr wrap="square" rtlCol="0">
              <a:spAutoFit/>
            </a:bodyPr>
            <a:lstStyle/>
            <a:p>
              <a:r>
                <a:rPr lang="en-US" sz="1000" dirty="0">
                  <a:solidFill>
                    <a:srgbClr val="FF0000"/>
                  </a:solidFill>
                </a:rPr>
                <a:t>Insert the words “in part” if this work includes </a:t>
              </a:r>
              <a:br>
                <a:rPr lang="en-US" sz="1000" dirty="0">
                  <a:solidFill>
                    <a:srgbClr val="FF0000"/>
                  </a:solidFill>
                </a:rPr>
              </a:br>
              <a:r>
                <a:rPr lang="en-US" sz="1000" dirty="0">
                  <a:solidFill>
                    <a:srgbClr val="FF0000"/>
                  </a:solidFill>
                </a:rPr>
                <a:t>non-NREL authors.</a:t>
              </a:r>
            </a:p>
            <a:p>
              <a:pPr algn="l"/>
              <a:r>
                <a:rPr lang="en-US" sz="100"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3413774" y="2835776"/>
            <a:ext cx="2316254" cy="1215855"/>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49" y="33394988"/>
              <a:ext cx="5307072" cy="2627452"/>
            </a:xfrm>
            <a:prstGeom prst="rect">
              <a:avLst/>
            </a:prstGeom>
            <a:grpFill/>
          </p:spPr>
          <p:txBody>
            <a:bodyPr wrap="square" rtlCol="0">
              <a:spAutoFit/>
            </a:bodyPr>
            <a:lstStyle/>
            <a:p>
              <a:r>
                <a:rPr lang="en-US" sz="900" dirty="0">
                  <a:solidFill>
                    <a:srgbClr val="FF0000"/>
                  </a:solidFill>
                </a:rPr>
                <a:t>Edit the red bracketed text as appropriate with the applicable DOE office(s) and program office(s) that sponsored the work and/or add other funding as needed.  For non-EERE funding, see </a:t>
              </a:r>
              <a:r>
                <a:rPr lang="en-US" sz="900" u="sng" dirty="0">
                  <a:solidFill>
                    <a:srgbClr val="FF0000"/>
                  </a:solidFill>
                  <a:hlinkClick r:id="rId4"/>
                </a:rPr>
                <a:t>https://thesource.nrel.gov/publishing/disclaimers.html</a:t>
              </a:r>
              <a:endParaRPr lang="en-US" sz="200" i="0" dirty="0">
                <a:solidFill>
                  <a:srgbClr val="FF0000"/>
                </a:solidFill>
              </a:endParaRPr>
            </a:p>
          </p:txBody>
        </p:sp>
      </p:grpSp>
    </p:spTree>
    <p:extLst>
      <p:ext uri="{BB962C8B-B14F-4D97-AF65-F5344CB8AC3E}">
        <p14:creationId xmlns:p14="http://schemas.microsoft.com/office/powerpoint/2010/main" val="1124723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 Blue Background">
    <p:spTree>
      <p:nvGrpSpPr>
        <p:cNvPr id="1" name=""/>
        <p:cNvGrpSpPr/>
        <p:nvPr/>
      </p:nvGrpSpPr>
      <p:grpSpPr>
        <a:xfrm>
          <a:off x="0" y="0"/>
          <a:ext cx="0" cy="0"/>
          <a:chOff x="0" y="0"/>
          <a:chExt cx="0" cy="0"/>
        </a:xfrm>
      </p:grpSpPr>
      <p:pic>
        <p:nvPicPr>
          <p:cNvPr id="6" name="Picture 5" descr="iStock-505476426_FlareFree.jpg">
            <a:extLst>
              <a:ext uri="{FF2B5EF4-FFF2-40B4-BE49-F238E27FC236}">
                <a16:creationId xmlns:a16="http://schemas.microsoft.com/office/drawing/2014/main" id="{312AD4B6-5589-B742-BDDC-8DE22CCB22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129116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485009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dirty="0"/>
              <a:t>Simple Slide + Image</a:t>
            </a:r>
          </a:p>
        </p:txBody>
      </p:sp>
      <p:sp>
        <p:nvSpPr>
          <p:cNvPr id="9" name="Text Placeholder 8"/>
          <p:cNvSpPr>
            <a:spLocks noGrp="1"/>
          </p:cNvSpPr>
          <p:nvPr>
            <p:ph type="body" sz="quarter" idx="10" hasCustomPrompt="1"/>
          </p:nvPr>
        </p:nvSpPr>
        <p:spPr>
          <a:xfrm>
            <a:off x="457200" y="1124857"/>
            <a:ext cx="5143499" cy="3621769"/>
          </a:xfrm>
        </p:spPr>
        <p:txBody>
          <a:bodyPr/>
          <a:lstStyle>
            <a:lvl1pPr marL="0" indent="0">
              <a:buNone/>
              <a:defRPr b="1"/>
            </a:lvl1pPr>
            <a:lvl2pPr>
              <a:defRPr sz="2000"/>
            </a:lvl2pPr>
          </a:lstStyle>
          <a:p>
            <a:pPr lvl="0"/>
            <a:r>
              <a:rPr lang="en-US" dirty="0"/>
              <a:t>Header text</a:t>
            </a:r>
          </a:p>
          <a:p>
            <a:pPr lvl="1"/>
            <a:r>
              <a:rPr lang="en-US" dirty="0"/>
              <a:t>Bullet point 1</a:t>
            </a:r>
          </a:p>
          <a:p>
            <a:pPr lvl="1"/>
            <a:r>
              <a:rPr lang="en-US" dirty="0"/>
              <a:t>Bullet point 2</a:t>
            </a:r>
          </a:p>
          <a:p>
            <a:pPr lvl="1"/>
            <a:r>
              <a:rPr lang="en-US" dirty="0"/>
              <a:t>Bullet point 3</a:t>
            </a:r>
            <a:br>
              <a:rPr lang="en-US" dirty="0"/>
            </a:br>
            <a:endParaRPr lang="en-US" dirty="0"/>
          </a:p>
          <a:p>
            <a:pPr lvl="0"/>
            <a:r>
              <a:rPr lang="en-US" dirty="0"/>
              <a:t>Header text</a:t>
            </a:r>
          </a:p>
          <a:p>
            <a:pPr lvl="1"/>
            <a:r>
              <a:rPr lang="en-US" dirty="0"/>
              <a:t>Bullet point 1</a:t>
            </a:r>
          </a:p>
          <a:p>
            <a:pPr lvl="1"/>
            <a:r>
              <a:rPr lang="en-US" dirty="0"/>
              <a:t>Bullet point 2</a:t>
            </a:r>
          </a:p>
          <a:p>
            <a:pPr lvl="1"/>
            <a:r>
              <a:rPr lang="en-US" dirty="0"/>
              <a:t>Bullet point 3</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621088"/>
          </a:xfrm>
          <a:solidFill>
            <a:schemeClr val="bg1">
              <a:lumMod val="85000"/>
            </a:schemeClr>
          </a:solidFill>
        </p:spPr>
        <p:txBody>
          <a:bodyPr>
            <a:normAutofit/>
          </a:bodyPr>
          <a:lstStyle>
            <a:lvl1pPr marL="0" indent="0">
              <a:buNone/>
              <a:defRPr sz="1600"/>
            </a:lvl1pPr>
          </a:lstStyle>
          <a:p>
            <a:r>
              <a:rPr lang="en-US" dirty="0"/>
              <a:t>Insert image here</a:t>
            </a:r>
          </a:p>
        </p:txBody>
      </p:sp>
    </p:spTree>
    <p:extLst>
      <p:ext uri="{BB962C8B-B14F-4D97-AF65-F5344CB8AC3E}">
        <p14:creationId xmlns:p14="http://schemas.microsoft.com/office/powerpoint/2010/main" val="3570781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74" r:id="rId1"/>
    <p:sldLayoutId id="2147483649" r:id="rId2"/>
    <p:sldLayoutId id="2147483651" r:id="rId3"/>
    <p:sldLayoutId id="2147483675" r:id="rId4"/>
    <p:sldLayoutId id="2147483711" r:id="rId5"/>
    <p:sldLayoutId id="2147483654" r:id="rId6"/>
    <p:sldLayoutId id="2147483655" r:id="rId7"/>
    <p:sldLayoutId id="2147483653" r:id="rId8"/>
    <p:sldLayoutId id="2147483707" r:id="rId9"/>
    <p:sldLayoutId id="2147483708" r:id="rId10"/>
    <p:sldLayoutId id="2147483656" r:id="rId11"/>
    <p:sldLayoutId id="2147483657" r:id="rId12"/>
    <p:sldLayoutId id="2147483689" r:id="rId13"/>
    <p:sldLayoutId id="2147483690" r:id="rId14"/>
    <p:sldLayoutId id="2147483691" r:id="rId15"/>
    <p:sldLayoutId id="2147483692" r:id="rId16"/>
    <p:sldLayoutId id="2147483693" r:id="rId17"/>
    <p:sldLayoutId id="2147483694" r:id="rId18"/>
    <p:sldLayoutId id="2147483695" r:id="rId19"/>
    <p:sldLayoutId id="2147483666" r:id="rId20"/>
    <p:sldLayoutId id="2147483667" r:id="rId21"/>
    <p:sldLayoutId id="2147483665" r:id="rId22"/>
    <p:sldLayoutId id="2147483668" r:id="rId23"/>
    <p:sldLayoutId id="2147483669" r:id="rId24"/>
    <p:sldLayoutId id="2147483670" r:id="rId25"/>
    <p:sldLayoutId id="2147483671" r:id="rId26"/>
    <p:sldLayoutId id="2147483676" r:id="rId27"/>
    <p:sldLayoutId id="2147483681" r:id="rId28"/>
    <p:sldLayoutId id="2147483682" r:id="rId29"/>
    <p:sldLayoutId id="2147483687" r:id="rId30"/>
    <p:sldLayoutId id="2147483688" r:id="rId31"/>
    <p:sldLayoutId id="2147483678" r:id="rId32"/>
    <p:sldLayoutId id="2147483683" r:id="rId33"/>
    <p:sldLayoutId id="2147483702" r:id="rId34"/>
    <p:sldLayoutId id="2147483684" r:id="rId35"/>
    <p:sldLayoutId id="2147483698" r:id="rId36"/>
    <p:sldLayoutId id="2147483703" r:id="rId37"/>
    <p:sldLayoutId id="2147483685" r:id="rId38"/>
    <p:sldLayoutId id="2147483699" r:id="rId39"/>
    <p:sldLayoutId id="2147483704" r:id="rId40"/>
    <p:sldLayoutId id="2147483680" r:id="rId41"/>
    <p:sldLayoutId id="2147483700" r:id="rId42"/>
    <p:sldLayoutId id="2147483705" r:id="rId43"/>
    <p:sldLayoutId id="2147483686" r:id="rId44"/>
    <p:sldLayoutId id="2147483701" r:id="rId45"/>
    <p:sldLayoutId id="2147483706" r:id="rId46"/>
    <p:sldLayoutId id="2147483672" r:id="rId47"/>
    <p:sldLayoutId id="2147483696" r:id="rId48"/>
    <p:sldLayoutId id="2147483673" r:id="rId49"/>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DE91-99CD-4C10-B0C3-1C8136411FF2}"/>
              </a:ext>
            </a:extLst>
          </p:cNvPr>
          <p:cNvSpPr>
            <a:spLocks noGrp="1"/>
          </p:cNvSpPr>
          <p:nvPr>
            <p:ph type="title"/>
          </p:nvPr>
        </p:nvSpPr>
        <p:spPr/>
        <p:txBody>
          <a:bodyPr/>
          <a:lstStyle/>
          <a:p>
            <a:r>
              <a:rPr lang="en-US" dirty="0"/>
              <a:t>Approach for Sensitivity Analysis</a:t>
            </a:r>
          </a:p>
        </p:txBody>
      </p:sp>
      <p:sp>
        <p:nvSpPr>
          <p:cNvPr id="8" name="Rectangle 7">
            <a:extLst>
              <a:ext uri="{FF2B5EF4-FFF2-40B4-BE49-F238E27FC236}">
                <a16:creationId xmlns:a16="http://schemas.microsoft.com/office/drawing/2014/main" id="{5DD05004-B63D-492E-80FA-4F10C044ACC4}"/>
              </a:ext>
            </a:extLst>
          </p:cNvPr>
          <p:cNvSpPr/>
          <p:nvPr/>
        </p:nvSpPr>
        <p:spPr>
          <a:xfrm>
            <a:off x="457199" y="2007366"/>
            <a:ext cx="3249770" cy="28382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a:t>Elementary-Effects Screening</a:t>
            </a:r>
          </a:p>
          <a:p>
            <a:pPr marL="285750" indent="-285750">
              <a:buFont typeface="Arial" panose="020B0604020202020204" pitchFamily="34" charset="0"/>
              <a:buChar char="•"/>
            </a:pPr>
            <a:r>
              <a:rPr lang="en-US" sz="1600" dirty="0"/>
              <a:t>Identifies variables that may have significant influence on results, singly or in combination with other variables</a:t>
            </a:r>
          </a:p>
          <a:p>
            <a:pPr marL="285750" indent="-285750">
              <a:buFont typeface="Arial" panose="020B0604020202020204" pitchFamily="34" charset="0"/>
              <a:buChar char="•"/>
            </a:pPr>
            <a:r>
              <a:rPr lang="en-US" sz="1600" dirty="0"/>
              <a:t>Morris method</a:t>
            </a:r>
          </a:p>
          <a:p>
            <a:pPr marL="285750" indent="-285750">
              <a:buFont typeface="Arial" panose="020B0604020202020204" pitchFamily="34" charset="0"/>
              <a:buChar char="•"/>
            </a:pPr>
            <a:r>
              <a:rPr lang="en-US" sz="1600" dirty="0"/>
              <a:t>One-at-a-time (OAT) experimental design</a:t>
            </a:r>
          </a:p>
          <a:p>
            <a:pPr marL="285750" indent="-285750">
              <a:buFont typeface="Arial" panose="020B0604020202020204" pitchFamily="34" charset="0"/>
              <a:buChar char="•"/>
            </a:pPr>
            <a:r>
              <a:rPr lang="en-US" sz="1600" dirty="0"/>
              <a:t>5 levels for each variable</a:t>
            </a:r>
          </a:p>
          <a:p>
            <a:pPr marL="285750" indent="-285750">
              <a:buFont typeface="Arial" panose="020B0604020202020204" pitchFamily="34" charset="0"/>
              <a:buChar char="•"/>
            </a:pPr>
            <a:r>
              <a:rPr lang="en-US" sz="1600" dirty="0"/>
              <a:t>500 repetitions (OAT trajectories)</a:t>
            </a:r>
          </a:p>
          <a:p>
            <a:pPr marL="285750" indent="-285750">
              <a:buFont typeface="Arial" panose="020B0604020202020204" pitchFamily="34" charset="0"/>
              <a:buChar char="•"/>
            </a:pPr>
            <a:r>
              <a:rPr lang="en-US" sz="1600" dirty="0"/>
              <a:t>42,500 simulations total</a:t>
            </a:r>
          </a:p>
        </p:txBody>
      </p:sp>
      <p:sp>
        <p:nvSpPr>
          <p:cNvPr id="9" name="TextBox 8">
            <a:extLst>
              <a:ext uri="{FF2B5EF4-FFF2-40B4-BE49-F238E27FC236}">
                <a16:creationId xmlns:a16="http://schemas.microsoft.com/office/drawing/2014/main" id="{0ACE494C-D2DC-4FB0-AA30-FC24650F776B}"/>
              </a:ext>
            </a:extLst>
          </p:cNvPr>
          <p:cNvSpPr txBox="1"/>
          <p:nvPr/>
        </p:nvSpPr>
        <p:spPr>
          <a:xfrm>
            <a:off x="457199" y="895847"/>
            <a:ext cx="2457719" cy="646331"/>
          </a:xfrm>
          <a:prstGeom prst="rect">
            <a:avLst/>
          </a:prstGeom>
          <a:noFill/>
        </p:spPr>
        <p:txBody>
          <a:bodyPr wrap="square" rtlCol="0">
            <a:spAutoFit/>
          </a:bodyPr>
          <a:lstStyle/>
          <a:p>
            <a:pPr algn="ctr"/>
            <a:r>
              <a:rPr lang="en-US" i="1" dirty="0"/>
              <a:t>84 candidate variables for screening</a:t>
            </a:r>
          </a:p>
        </p:txBody>
      </p:sp>
      <p:cxnSp>
        <p:nvCxnSpPr>
          <p:cNvPr id="11" name="Straight Arrow Connector 10">
            <a:extLst>
              <a:ext uri="{FF2B5EF4-FFF2-40B4-BE49-F238E27FC236}">
                <a16:creationId xmlns:a16="http://schemas.microsoft.com/office/drawing/2014/main" id="{A8B189C2-10B6-4BC4-87F7-D14C95D51742}"/>
              </a:ext>
            </a:extLst>
          </p:cNvPr>
          <p:cNvCxnSpPr>
            <a:cxnSpLocks/>
            <a:stCxn id="9" idx="2"/>
            <a:endCxn id="8" idx="0"/>
          </p:cNvCxnSpPr>
          <p:nvPr/>
        </p:nvCxnSpPr>
        <p:spPr>
          <a:xfrm>
            <a:off x="1686059" y="1542178"/>
            <a:ext cx="396025" cy="4651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849444A8-CC52-419C-80AE-F1D33094322C}"/>
              </a:ext>
            </a:extLst>
          </p:cNvPr>
          <p:cNvSpPr/>
          <p:nvPr/>
        </p:nvSpPr>
        <p:spPr>
          <a:xfrm>
            <a:off x="5266128" y="2007367"/>
            <a:ext cx="3427928" cy="28382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u="sng" dirty="0"/>
              <a:t>Variance-Based Sensitivity Analysis</a:t>
            </a:r>
          </a:p>
          <a:p>
            <a:pPr marL="285750" indent="-285750">
              <a:buFont typeface="Arial" panose="020B0604020202020204" pitchFamily="34" charset="0"/>
              <a:buChar char="•"/>
            </a:pPr>
            <a:r>
              <a:rPr lang="en-US" sz="1600" dirty="0"/>
              <a:t>Verifies and quantifies the influence of each variable on the results, singly and in combination with other variables</a:t>
            </a:r>
          </a:p>
          <a:p>
            <a:pPr marL="285750" indent="-285750">
              <a:buFont typeface="Arial" panose="020B0604020202020204" pitchFamily="34" charset="0"/>
              <a:buChar char="•"/>
            </a:pPr>
            <a:r>
              <a:rPr lang="en-US" sz="1600" dirty="0" err="1"/>
              <a:t>Sobol</a:t>
            </a:r>
            <a:r>
              <a:rPr lang="en-US" sz="1600" dirty="0"/>
              <a:t>’/</a:t>
            </a:r>
            <a:r>
              <a:rPr lang="en-US" sz="1600" dirty="0" err="1"/>
              <a:t>Satelli</a:t>
            </a:r>
            <a:r>
              <a:rPr lang="en-US" sz="1600" dirty="0"/>
              <a:t> method</a:t>
            </a:r>
          </a:p>
          <a:p>
            <a:pPr marL="285750" indent="-285750">
              <a:buFont typeface="Arial" panose="020B0604020202020204" pitchFamily="34" charset="0"/>
              <a:buChar char="•"/>
            </a:pPr>
            <a:r>
              <a:rPr lang="en-US" sz="1600" dirty="0"/>
              <a:t>Quasi-random series for experimental design</a:t>
            </a:r>
          </a:p>
          <a:p>
            <a:pPr marL="285750" indent="-285750">
              <a:buFont typeface="Arial" panose="020B0604020202020204" pitchFamily="34" charset="0"/>
              <a:buChar char="•"/>
            </a:pPr>
            <a:r>
              <a:rPr lang="en-US" sz="1600" dirty="0"/>
              <a:t>2500 point per variable</a:t>
            </a:r>
          </a:p>
          <a:p>
            <a:pPr marL="285750" indent="-285750">
              <a:buFont typeface="Arial" panose="020B0604020202020204" pitchFamily="34" charset="0"/>
              <a:buChar char="•"/>
            </a:pPr>
            <a:r>
              <a:rPr lang="en-US" sz="1600" dirty="0"/>
              <a:t>4 base cases</a:t>
            </a:r>
          </a:p>
          <a:p>
            <a:pPr marL="285750" indent="-285750">
              <a:buFont typeface="Arial" panose="020B0604020202020204" pitchFamily="34" charset="0"/>
              <a:buChar char="•"/>
            </a:pPr>
            <a:r>
              <a:rPr lang="en-US" sz="1600" dirty="0"/>
              <a:t>85,000 simulations per case</a:t>
            </a:r>
          </a:p>
        </p:txBody>
      </p:sp>
      <p:sp>
        <p:nvSpPr>
          <p:cNvPr id="16" name="TextBox 15">
            <a:extLst>
              <a:ext uri="{FF2B5EF4-FFF2-40B4-BE49-F238E27FC236}">
                <a16:creationId xmlns:a16="http://schemas.microsoft.com/office/drawing/2014/main" id="{5ED3BCB7-6AE1-4BB6-BA77-AC1A6DD1B6B0}"/>
              </a:ext>
            </a:extLst>
          </p:cNvPr>
          <p:cNvSpPr txBox="1"/>
          <p:nvPr/>
        </p:nvSpPr>
        <p:spPr>
          <a:xfrm>
            <a:off x="5266128" y="895846"/>
            <a:ext cx="2457719" cy="646331"/>
          </a:xfrm>
          <a:prstGeom prst="rect">
            <a:avLst/>
          </a:prstGeom>
          <a:noFill/>
        </p:spPr>
        <p:txBody>
          <a:bodyPr wrap="square" rtlCol="0">
            <a:spAutoFit/>
          </a:bodyPr>
          <a:lstStyle/>
          <a:p>
            <a:pPr algn="ctr"/>
            <a:r>
              <a:rPr lang="en-US" i="1" dirty="0"/>
              <a:t>34 candidate variables for sensitivity analysis</a:t>
            </a:r>
          </a:p>
        </p:txBody>
      </p:sp>
      <p:cxnSp>
        <p:nvCxnSpPr>
          <p:cNvPr id="17" name="Straight Arrow Connector 16">
            <a:extLst>
              <a:ext uri="{FF2B5EF4-FFF2-40B4-BE49-F238E27FC236}">
                <a16:creationId xmlns:a16="http://schemas.microsoft.com/office/drawing/2014/main" id="{128629E1-A0B2-4E14-8AAB-67FE93E2D3CA}"/>
              </a:ext>
            </a:extLst>
          </p:cNvPr>
          <p:cNvCxnSpPr>
            <a:cxnSpLocks/>
            <a:stCxn id="16" idx="2"/>
            <a:endCxn id="13" idx="0"/>
          </p:cNvCxnSpPr>
          <p:nvPr/>
        </p:nvCxnSpPr>
        <p:spPr>
          <a:xfrm>
            <a:off x="6494988" y="1542177"/>
            <a:ext cx="485104" cy="4651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D074A99-33C3-4F40-91B5-3DFC67B7159E}"/>
              </a:ext>
            </a:extLst>
          </p:cNvPr>
          <p:cNvCxnSpPr>
            <a:cxnSpLocks/>
            <a:stCxn id="8" idx="3"/>
            <a:endCxn id="16" idx="1"/>
          </p:cNvCxnSpPr>
          <p:nvPr/>
        </p:nvCxnSpPr>
        <p:spPr>
          <a:xfrm flipV="1">
            <a:off x="3706969" y="1219012"/>
            <a:ext cx="1559159" cy="2207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9841D25-02BC-42AB-8194-E7D20053D962}"/>
              </a:ext>
            </a:extLst>
          </p:cNvPr>
          <p:cNvSpPr txBox="1"/>
          <p:nvPr/>
        </p:nvSpPr>
        <p:spPr>
          <a:xfrm rot="18702222">
            <a:off x="3563132" y="1746930"/>
            <a:ext cx="1629677" cy="369332"/>
          </a:xfrm>
          <a:prstGeom prst="rect">
            <a:avLst/>
          </a:prstGeom>
          <a:noFill/>
        </p:spPr>
        <p:txBody>
          <a:bodyPr wrap="none" rtlCol="0">
            <a:spAutoFit/>
          </a:bodyPr>
          <a:lstStyle/>
          <a:p>
            <a:r>
              <a:rPr lang="en-US" dirty="0"/>
              <a:t>down-selection</a:t>
            </a:r>
          </a:p>
        </p:txBody>
      </p:sp>
    </p:spTree>
    <p:extLst>
      <p:ext uri="{BB962C8B-B14F-4D97-AF65-F5344CB8AC3E}">
        <p14:creationId xmlns:p14="http://schemas.microsoft.com/office/powerpoint/2010/main" val="179532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A28B92-0607-430B-A518-3B3B5BEAB9EF}"/>
              </a:ext>
            </a:extLst>
          </p:cNvPr>
          <p:cNvPicPr>
            <a:picLocks noChangeAspect="1"/>
          </p:cNvPicPr>
          <p:nvPr/>
        </p:nvPicPr>
        <p:blipFill>
          <a:blip r:embed="rId2"/>
          <a:stretch>
            <a:fillRect/>
          </a:stretch>
        </p:blipFill>
        <p:spPr>
          <a:xfrm>
            <a:off x="0" y="0"/>
            <a:ext cx="5143500" cy="5143500"/>
          </a:xfrm>
          <a:prstGeom prst="rect">
            <a:avLst/>
          </a:prstGeom>
        </p:spPr>
      </p:pic>
      <p:sp>
        <p:nvSpPr>
          <p:cNvPr id="2" name="Title 1">
            <a:extLst>
              <a:ext uri="{FF2B5EF4-FFF2-40B4-BE49-F238E27FC236}">
                <a16:creationId xmlns:a16="http://schemas.microsoft.com/office/drawing/2014/main" id="{021AB1B7-563E-44B9-B577-91535BF67408}"/>
              </a:ext>
            </a:extLst>
          </p:cNvPr>
          <p:cNvSpPr>
            <a:spLocks noGrp="1"/>
          </p:cNvSpPr>
          <p:nvPr>
            <p:ph type="title"/>
          </p:nvPr>
        </p:nvSpPr>
        <p:spPr>
          <a:xfrm>
            <a:off x="4504544" y="1"/>
            <a:ext cx="4458766" cy="776514"/>
          </a:xfrm>
        </p:spPr>
        <p:txBody>
          <a:bodyPr/>
          <a:lstStyle/>
          <a:p>
            <a:r>
              <a:rPr lang="en-US" dirty="0"/>
              <a:t>Elementary Effects</a:t>
            </a:r>
          </a:p>
        </p:txBody>
      </p:sp>
      <p:sp>
        <p:nvSpPr>
          <p:cNvPr id="5" name="TextBox 4">
            <a:extLst>
              <a:ext uri="{FF2B5EF4-FFF2-40B4-BE49-F238E27FC236}">
                <a16:creationId xmlns:a16="http://schemas.microsoft.com/office/drawing/2014/main" id="{0079493E-3F34-4FB5-8DFE-D007FBCFFEE9}"/>
              </a:ext>
            </a:extLst>
          </p:cNvPr>
          <p:cNvSpPr txBox="1"/>
          <p:nvPr/>
        </p:nvSpPr>
        <p:spPr>
          <a:xfrm>
            <a:off x="5097643" y="928512"/>
            <a:ext cx="3865667"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Lower rank indicates that a variable is more influential.</a:t>
            </a:r>
          </a:p>
          <a:p>
            <a:pPr marL="285750" indent="-285750">
              <a:buFont typeface="Arial" panose="020B0604020202020204" pitchFamily="34" charset="0"/>
              <a:buChar char="•"/>
            </a:pPr>
            <a:r>
              <a:rPr lang="en-US" sz="2400" dirty="0"/>
              <a:t>A variable may be influential for some output metrics, but not for others.</a:t>
            </a:r>
          </a:p>
          <a:p>
            <a:pPr marL="285750" indent="-285750">
              <a:buFont typeface="Arial" panose="020B0604020202020204" pitchFamily="34" charset="0"/>
              <a:buChar char="•"/>
            </a:pPr>
            <a:r>
              <a:rPr lang="en-US" sz="2400" dirty="0"/>
              <a:t>Some variables are influential for all output metrics.</a:t>
            </a:r>
          </a:p>
          <a:p>
            <a:pPr marL="285750" indent="-285750">
              <a:buFont typeface="Arial" panose="020B0604020202020204" pitchFamily="34" charset="0"/>
              <a:buChar char="•"/>
            </a:pPr>
            <a:r>
              <a:rPr lang="en-US" sz="2400" dirty="0"/>
              <a:t>Some output variables are not heavily influenced.</a:t>
            </a:r>
          </a:p>
        </p:txBody>
      </p:sp>
    </p:spTree>
    <p:extLst>
      <p:ext uri="{BB962C8B-B14F-4D97-AF65-F5344CB8AC3E}">
        <p14:creationId xmlns:p14="http://schemas.microsoft.com/office/powerpoint/2010/main" val="696883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CB9CA-E23C-5947-BB0D-CD7F90340EE2}"/>
              </a:ext>
            </a:extLst>
          </p:cNvPr>
          <p:cNvSpPr>
            <a:spLocks noGrp="1"/>
          </p:cNvSpPr>
          <p:nvPr>
            <p:ph type="title"/>
          </p:nvPr>
        </p:nvSpPr>
        <p:spPr>
          <a:xfrm>
            <a:off x="0" y="1"/>
            <a:ext cx="9143999" cy="776514"/>
          </a:xfrm>
        </p:spPr>
        <p:txBody>
          <a:bodyPr/>
          <a:lstStyle/>
          <a:p>
            <a:r>
              <a:rPr lang="en-US" sz="2000" i="1" dirty="0"/>
              <a:t>Sensitivity analysis indicates that no single variable can move development beyond the “Valley of Death” by itself, but combinations of variables move development in concert.</a:t>
            </a:r>
          </a:p>
        </p:txBody>
      </p:sp>
      <p:pic>
        <p:nvPicPr>
          <p:cNvPr id="3" name="Picture 2">
            <a:extLst>
              <a:ext uri="{FF2B5EF4-FFF2-40B4-BE49-F238E27FC236}">
                <a16:creationId xmlns:a16="http://schemas.microsoft.com/office/drawing/2014/main" id="{98BE8E47-9B35-0A4A-AC9B-C27A0F5BE51F}"/>
              </a:ext>
            </a:extLst>
          </p:cNvPr>
          <p:cNvPicPr>
            <a:picLocks noChangeAspect="1"/>
          </p:cNvPicPr>
          <p:nvPr/>
        </p:nvPicPr>
        <p:blipFill>
          <a:blip r:embed="rId2"/>
          <a:stretch>
            <a:fillRect/>
          </a:stretch>
        </p:blipFill>
        <p:spPr>
          <a:xfrm>
            <a:off x="0" y="776514"/>
            <a:ext cx="4366985" cy="4366985"/>
          </a:xfrm>
          <a:prstGeom prst="rect">
            <a:avLst/>
          </a:prstGeom>
        </p:spPr>
      </p:pic>
      <p:pic>
        <p:nvPicPr>
          <p:cNvPr id="4" name="Picture 3">
            <a:extLst>
              <a:ext uri="{FF2B5EF4-FFF2-40B4-BE49-F238E27FC236}">
                <a16:creationId xmlns:a16="http://schemas.microsoft.com/office/drawing/2014/main" id="{B2B340F2-AB43-2A4A-BB38-ECB941186F4D}"/>
              </a:ext>
            </a:extLst>
          </p:cNvPr>
          <p:cNvPicPr>
            <a:picLocks noChangeAspect="1"/>
          </p:cNvPicPr>
          <p:nvPr/>
        </p:nvPicPr>
        <p:blipFill>
          <a:blip r:embed="rId3"/>
          <a:stretch>
            <a:fillRect/>
          </a:stretch>
        </p:blipFill>
        <p:spPr>
          <a:xfrm>
            <a:off x="4366985" y="776514"/>
            <a:ext cx="4366986" cy="4366986"/>
          </a:xfrm>
          <a:prstGeom prst="rect">
            <a:avLst/>
          </a:prstGeom>
        </p:spPr>
      </p:pic>
      <p:sp>
        <p:nvSpPr>
          <p:cNvPr id="5" name="TextBox 4">
            <a:extLst>
              <a:ext uri="{FF2B5EF4-FFF2-40B4-BE49-F238E27FC236}">
                <a16:creationId xmlns:a16="http://schemas.microsoft.com/office/drawing/2014/main" id="{B51AF7ED-15A7-D941-8C07-3EC7C4C04AD2}"/>
              </a:ext>
            </a:extLst>
          </p:cNvPr>
          <p:cNvSpPr txBox="1"/>
          <p:nvPr/>
        </p:nvSpPr>
        <p:spPr>
          <a:xfrm>
            <a:off x="3217023" y="1604357"/>
            <a:ext cx="2186249" cy="338554"/>
          </a:xfrm>
          <a:prstGeom prst="rect">
            <a:avLst/>
          </a:prstGeom>
          <a:noFill/>
        </p:spPr>
        <p:txBody>
          <a:bodyPr wrap="square" rtlCol="0">
            <a:spAutoFit/>
          </a:bodyPr>
          <a:lstStyle/>
          <a:p>
            <a:r>
              <a:rPr lang="en-US" sz="1600" i="1" dirty="0"/>
              <a:t>Low sensitivity alone</a:t>
            </a:r>
          </a:p>
        </p:txBody>
      </p:sp>
      <p:sp>
        <p:nvSpPr>
          <p:cNvPr id="6" name="TextBox 5">
            <a:extLst>
              <a:ext uri="{FF2B5EF4-FFF2-40B4-BE49-F238E27FC236}">
                <a16:creationId xmlns:a16="http://schemas.microsoft.com/office/drawing/2014/main" id="{00B602E5-B404-B349-B8E2-192EB4409C2A}"/>
              </a:ext>
            </a:extLst>
          </p:cNvPr>
          <p:cNvSpPr txBox="1"/>
          <p:nvPr/>
        </p:nvSpPr>
        <p:spPr>
          <a:xfrm>
            <a:off x="3217022" y="3723062"/>
            <a:ext cx="2186249" cy="338554"/>
          </a:xfrm>
          <a:prstGeom prst="rect">
            <a:avLst/>
          </a:prstGeom>
          <a:noFill/>
        </p:spPr>
        <p:txBody>
          <a:bodyPr wrap="square" rtlCol="0">
            <a:spAutoFit/>
          </a:bodyPr>
          <a:lstStyle/>
          <a:p>
            <a:r>
              <a:rPr lang="en-US" sz="1600" i="1" dirty="0"/>
              <a:t>High sensitivity together</a:t>
            </a:r>
          </a:p>
        </p:txBody>
      </p:sp>
      <p:cxnSp>
        <p:nvCxnSpPr>
          <p:cNvPr id="8" name="Straight Arrow Connector 7">
            <a:extLst>
              <a:ext uri="{FF2B5EF4-FFF2-40B4-BE49-F238E27FC236}">
                <a16:creationId xmlns:a16="http://schemas.microsoft.com/office/drawing/2014/main" id="{FBD3E75A-8938-CF45-A1F7-7CD8E503FB70}"/>
              </a:ext>
            </a:extLst>
          </p:cNvPr>
          <p:cNvCxnSpPr>
            <a:cxnSpLocks/>
            <a:stCxn id="5" idx="0"/>
          </p:cNvCxnSpPr>
          <p:nvPr/>
        </p:nvCxnSpPr>
        <p:spPr>
          <a:xfrm flipH="1" flipV="1">
            <a:off x="3334804" y="1420438"/>
            <a:ext cx="975344" cy="1839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CDD0DBC-F26C-FC47-A834-1B1DC658A1A4}"/>
              </a:ext>
            </a:extLst>
          </p:cNvPr>
          <p:cNvCxnSpPr>
            <a:cxnSpLocks/>
            <a:stCxn id="6" idx="0"/>
          </p:cNvCxnSpPr>
          <p:nvPr/>
        </p:nvCxnSpPr>
        <p:spPr>
          <a:xfrm flipV="1">
            <a:off x="4310147" y="3325091"/>
            <a:ext cx="710072" cy="3979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D76428E-3DF3-4CA3-85D6-918B522BA340}"/>
              </a:ext>
            </a:extLst>
          </p:cNvPr>
          <p:cNvSpPr txBox="1"/>
          <p:nvPr/>
        </p:nvSpPr>
        <p:spPr>
          <a:xfrm>
            <a:off x="3510048" y="4681834"/>
            <a:ext cx="1600200" cy="461665"/>
          </a:xfrm>
          <a:prstGeom prst="rect">
            <a:avLst/>
          </a:prstGeom>
          <a:noFill/>
        </p:spPr>
        <p:txBody>
          <a:bodyPr wrap="square" rtlCol="0">
            <a:spAutoFit/>
          </a:bodyPr>
          <a:lstStyle/>
          <a:p>
            <a:pPr algn="ctr"/>
            <a:r>
              <a:rPr lang="en-US" sz="1200" dirty="0">
                <a:solidFill>
                  <a:srgbClr val="C00000"/>
                </a:solidFill>
              </a:rPr>
              <a:t>PRELIMINARY RESULTS</a:t>
            </a:r>
            <a:br>
              <a:rPr lang="en-US" sz="1200" dirty="0">
                <a:solidFill>
                  <a:srgbClr val="C00000"/>
                </a:solidFill>
              </a:rPr>
            </a:br>
            <a:r>
              <a:rPr lang="en-US" sz="1200" dirty="0">
                <a:solidFill>
                  <a:srgbClr val="C00000"/>
                </a:solidFill>
              </a:rPr>
              <a:t>SUBJECT TO REVISION</a:t>
            </a:r>
          </a:p>
        </p:txBody>
      </p:sp>
    </p:spTree>
    <p:extLst>
      <p:ext uri="{BB962C8B-B14F-4D97-AF65-F5344CB8AC3E}">
        <p14:creationId xmlns:p14="http://schemas.microsoft.com/office/powerpoint/2010/main" val="397590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D4306EA3-6EDD-46D1-B09A-FA43CF392A12}"/>
              </a:ext>
            </a:extLst>
          </p:cNvPr>
          <p:cNvSpPr txBox="1"/>
          <p:nvPr/>
        </p:nvSpPr>
        <p:spPr>
          <a:xfrm>
            <a:off x="5287005" y="790520"/>
            <a:ext cx="3856995"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75000"/>
                  </a:schemeClr>
                </a:solidFill>
              </a:rPr>
              <a:t>The conditions (branches) map the path through the “Valley of Death”.</a:t>
            </a:r>
          </a:p>
        </p:txBody>
      </p:sp>
      <p:sp>
        <p:nvSpPr>
          <p:cNvPr id="3" name="TextBox 2">
            <a:extLst>
              <a:ext uri="{FF2B5EF4-FFF2-40B4-BE49-F238E27FC236}">
                <a16:creationId xmlns:a16="http://schemas.microsoft.com/office/drawing/2014/main" id="{342DBB28-330F-40AF-9D0B-C22A06C4EEC2}"/>
              </a:ext>
            </a:extLst>
          </p:cNvPr>
          <p:cNvSpPr txBox="1"/>
          <p:nvPr/>
        </p:nvSpPr>
        <p:spPr>
          <a:xfrm>
            <a:off x="128329" y="776552"/>
            <a:ext cx="34185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75000"/>
                  </a:schemeClr>
                </a:solidFill>
              </a:rPr>
              <a:t>The percentages indicate the fraction of the scenarios with successful commercial development.</a:t>
            </a:r>
          </a:p>
        </p:txBody>
      </p:sp>
      <p:sp>
        <p:nvSpPr>
          <p:cNvPr id="2" name="Title 1">
            <a:extLst>
              <a:ext uri="{FF2B5EF4-FFF2-40B4-BE49-F238E27FC236}">
                <a16:creationId xmlns:a16="http://schemas.microsoft.com/office/drawing/2014/main" id="{4FE5288E-2662-4EBC-A34F-27897F778415}"/>
              </a:ext>
            </a:extLst>
          </p:cNvPr>
          <p:cNvSpPr>
            <a:spLocks noGrp="1"/>
          </p:cNvSpPr>
          <p:nvPr>
            <p:ph type="title"/>
          </p:nvPr>
        </p:nvSpPr>
        <p:spPr/>
        <p:txBody>
          <a:bodyPr/>
          <a:lstStyle/>
          <a:p>
            <a:r>
              <a:rPr lang="en-US" dirty="0"/>
              <a:t>Decision-Tree Analysis for Influence of Variables</a:t>
            </a:r>
          </a:p>
        </p:txBody>
      </p:sp>
      <p:sp>
        <p:nvSpPr>
          <p:cNvPr id="9" name="Rectangle 8">
            <a:extLst>
              <a:ext uri="{FF2B5EF4-FFF2-40B4-BE49-F238E27FC236}">
                <a16:creationId xmlns:a16="http://schemas.microsoft.com/office/drawing/2014/main" id="{24542244-C4C7-4E75-BA45-591A71BA6E59}"/>
              </a:ext>
            </a:extLst>
          </p:cNvPr>
          <p:cNvSpPr/>
          <p:nvPr/>
        </p:nvSpPr>
        <p:spPr>
          <a:xfrm>
            <a:off x="3568783" y="902015"/>
            <a:ext cx="1600200" cy="457200"/>
          </a:xfrm>
          <a:prstGeom prst="rect">
            <a:avLst/>
          </a:prstGeom>
          <a:noFill/>
          <a:ln w="1905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n w="0"/>
                <a:solidFill>
                  <a:schemeClr val="tx1"/>
                </a:solidFill>
              </a:rPr>
              <a:t>Target Pilot Hours</a:t>
            </a:r>
          </a:p>
        </p:txBody>
      </p:sp>
      <p:sp>
        <p:nvSpPr>
          <p:cNvPr id="11" name="Rectangle 10">
            <a:extLst>
              <a:ext uri="{FF2B5EF4-FFF2-40B4-BE49-F238E27FC236}">
                <a16:creationId xmlns:a16="http://schemas.microsoft.com/office/drawing/2014/main" id="{3A048D25-43DE-47D2-BB45-5C53D9C61635}"/>
              </a:ext>
            </a:extLst>
          </p:cNvPr>
          <p:cNvSpPr/>
          <p:nvPr/>
        </p:nvSpPr>
        <p:spPr>
          <a:xfrm>
            <a:off x="845460" y="2012596"/>
            <a:ext cx="1600200" cy="457200"/>
          </a:xfrm>
          <a:prstGeom prst="rect">
            <a:avLst/>
          </a:prstGeom>
          <a:noFill/>
          <a:ln w="1905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n w="0"/>
                <a:solidFill>
                  <a:schemeClr val="tx1"/>
                </a:solidFill>
              </a:rPr>
              <a:t>Startup Piloting Rate</a:t>
            </a:r>
          </a:p>
        </p:txBody>
      </p:sp>
      <p:sp>
        <p:nvSpPr>
          <p:cNvPr id="13" name="Rectangle 12">
            <a:extLst>
              <a:ext uri="{FF2B5EF4-FFF2-40B4-BE49-F238E27FC236}">
                <a16:creationId xmlns:a16="http://schemas.microsoft.com/office/drawing/2014/main" id="{2B35E07D-C786-4382-A14D-418F3712CC29}"/>
              </a:ext>
            </a:extLst>
          </p:cNvPr>
          <p:cNvSpPr/>
          <p:nvPr/>
        </p:nvSpPr>
        <p:spPr>
          <a:xfrm>
            <a:off x="5689678" y="1539518"/>
            <a:ext cx="1600200" cy="457200"/>
          </a:xfrm>
          <a:prstGeom prst="rect">
            <a:avLst/>
          </a:prstGeom>
          <a:noFill/>
          <a:ln w="1905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n w="0"/>
                <a:solidFill>
                  <a:schemeClr val="tx1"/>
                </a:solidFill>
              </a:rPr>
              <a:t>Required Return</a:t>
            </a:r>
          </a:p>
        </p:txBody>
      </p:sp>
      <p:sp>
        <p:nvSpPr>
          <p:cNvPr id="15" name="Rectangle 14">
            <a:extLst>
              <a:ext uri="{FF2B5EF4-FFF2-40B4-BE49-F238E27FC236}">
                <a16:creationId xmlns:a16="http://schemas.microsoft.com/office/drawing/2014/main" id="{E4043099-54DF-4EC6-93FE-4AFE36DBF28A}"/>
              </a:ext>
            </a:extLst>
          </p:cNvPr>
          <p:cNvSpPr/>
          <p:nvPr/>
        </p:nvSpPr>
        <p:spPr>
          <a:xfrm>
            <a:off x="6726741" y="2177487"/>
            <a:ext cx="1600200" cy="457200"/>
          </a:xfrm>
          <a:prstGeom prst="rect">
            <a:avLst/>
          </a:prstGeom>
          <a:noFill/>
          <a:ln w="1905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n w="0"/>
                <a:solidFill>
                  <a:schemeClr val="tx1"/>
                </a:solidFill>
              </a:rPr>
              <a:t>Long-Term Price</a:t>
            </a:r>
          </a:p>
        </p:txBody>
      </p:sp>
      <p:sp>
        <p:nvSpPr>
          <p:cNvPr id="17" name="Rectangle 16">
            <a:extLst>
              <a:ext uri="{FF2B5EF4-FFF2-40B4-BE49-F238E27FC236}">
                <a16:creationId xmlns:a16="http://schemas.microsoft.com/office/drawing/2014/main" id="{842183FC-0CA3-4088-A2C5-FF8AED1CD88A}"/>
              </a:ext>
            </a:extLst>
          </p:cNvPr>
          <p:cNvSpPr/>
          <p:nvPr/>
        </p:nvSpPr>
        <p:spPr>
          <a:xfrm>
            <a:off x="4774593" y="2177021"/>
            <a:ext cx="1600200" cy="457200"/>
          </a:xfrm>
          <a:prstGeom prst="rect">
            <a:avLst/>
          </a:prstGeom>
          <a:noFill/>
          <a:ln w="1905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n w="0"/>
                <a:solidFill>
                  <a:schemeClr val="tx1"/>
                </a:solidFill>
              </a:rPr>
              <a:t>Research Impact on Piloting</a:t>
            </a:r>
          </a:p>
        </p:txBody>
      </p:sp>
      <p:sp>
        <p:nvSpPr>
          <p:cNvPr id="19" name="Rectangle 18">
            <a:extLst>
              <a:ext uri="{FF2B5EF4-FFF2-40B4-BE49-F238E27FC236}">
                <a16:creationId xmlns:a16="http://schemas.microsoft.com/office/drawing/2014/main" id="{41360807-1AA1-457B-97FA-AAD72090A3B7}"/>
              </a:ext>
            </a:extLst>
          </p:cNvPr>
          <p:cNvSpPr/>
          <p:nvPr/>
        </p:nvSpPr>
        <p:spPr>
          <a:xfrm>
            <a:off x="3919322" y="2804488"/>
            <a:ext cx="1600200" cy="457200"/>
          </a:xfrm>
          <a:prstGeom prst="rect">
            <a:avLst/>
          </a:prstGeom>
          <a:noFill/>
          <a:ln w="1905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n w="0"/>
                <a:solidFill>
                  <a:schemeClr val="tx1"/>
                </a:solidFill>
              </a:rPr>
              <a:t>Target Pilot Hours</a:t>
            </a:r>
          </a:p>
        </p:txBody>
      </p:sp>
      <p:sp>
        <p:nvSpPr>
          <p:cNvPr id="21" name="Rectangle 20">
            <a:extLst>
              <a:ext uri="{FF2B5EF4-FFF2-40B4-BE49-F238E27FC236}">
                <a16:creationId xmlns:a16="http://schemas.microsoft.com/office/drawing/2014/main" id="{939D64F7-51DA-4578-8B5D-956C8106DA9B}"/>
              </a:ext>
            </a:extLst>
          </p:cNvPr>
          <p:cNvSpPr/>
          <p:nvPr/>
        </p:nvSpPr>
        <p:spPr>
          <a:xfrm>
            <a:off x="5713140" y="3451562"/>
            <a:ext cx="1600200" cy="457200"/>
          </a:xfrm>
          <a:prstGeom prst="rect">
            <a:avLst/>
          </a:prstGeom>
          <a:noFill/>
          <a:ln w="1905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n w="0"/>
                <a:solidFill>
                  <a:schemeClr val="tx1"/>
                </a:solidFill>
              </a:rPr>
              <a:t>Replacement</a:t>
            </a:r>
          </a:p>
        </p:txBody>
      </p:sp>
      <p:sp>
        <p:nvSpPr>
          <p:cNvPr id="23" name="Rectangle 22">
            <a:extLst>
              <a:ext uri="{FF2B5EF4-FFF2-40B4-BE49-F238E27FC236}">
                <a16:creationId xmlns:a16="http://schemas.microsoft.com/office/drawing/2014/main" id="{219E6083-B5AD-4878-A172-6E6B6C0BFC6B}"/>
              </a:ext>
            </a:extLst>
          </p:cNvPr>
          <p:cNvSpPr/>
          <p:nvPr/>
        </p:nvSpPr>
        <p:spPr>
          <a:xfrm>
            <a:off x="4774593" y="4089531"/>
            <a:ext cx="1600200" cy="457200"/>
          </a:xfrm>
          <a:prstGeom prst="rect">
            <a:avLst/>
          </a:prstGeom>
          <a:noFill/>
          <a:ln w="1905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n w="0"/>
                <a:solidFill>
                  <a:schemeClr val="tx1"/>
                </a:solidFill>
              </a:rPr>
              <a:t>Scale</a:t>
            </a:r>
          </a:p>
        </p:txBody>
      </p:sp>
      <p:sp>
        <p:nvSpPr>
          <p:cNvPr id="25" name="Rectangle 24">
            <a:extLst>
              <a:ext uri="{FF2B5EF4-FFF2-40B4-BE49-F238E27FC236}">
                <a16:creationId xmlns:a16="http://schemas.microsoft.com/office/drawing/2014/main" id="{E4EF2C6E-40C7-4816-B1F0-348C7955BF80}"/>
              </a:ext>
            </a:extLst>
          </p:cNvPr>
          <p:cNvSpPr/>
          <p:nvPr/>
        </p:nvSpPr>
        <p:spPr>
          <a:xfrm>
            <a:off x="1449620" y="2673856"/>
            <a:ext cx="1600200" cy="457200"/>
          </a:xfrm>
          <a:prstGeom prst="rect">
            <a:avLst/>
          </a:prstGeom>
          <a:noFill/>
          <a:ln w="1905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n w="0"/>
                <a:solidFill>
                  <a:schemeClr val="tx1"/>
                </a:solidFill>
              </a:rPr>
              <a:t>Expected Continuity of Gov’t Policy</a:t>
            </a:r>
          </a:p>
        </p:txBody>
      </p:sp>
      <p:sp>
        <p:nvSpPr>
          <p:cNvPr id="27" name="Rectangle 26">
            <a:extLst>
              <a:ext uri="{FF2B5EF4-FFF2-40B4-BE49-F238E27FC236}">
                <a16:creationId xmlns:a16="http://schemas.microsoft.com/office/drawing/2014/main" id="{499E347F-F027-4C47-9310-9CACDF49D8C1}"/>
              </a:ext>
            </a:extLst>
          </p:cNvPr>
          <p:cNvSpPr/>
          <p:nvPr/>
        </p:nvSpPr>
        <p:spPr>
          <a:xfrm>
            <a:off x="952582" y="3333392"/>
            <a:ext cx="1600200" cy="457200"/>
          </a:xfrm>
          <a:prstGeom prst="rect">
            <a:avLst/>
          </a:prstGeom>
          <a:noFill/>
          <a:ln w="1905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n w="0"/>
                <a:solidFill>
                  <a:schemeClr val="tx1"/>
                </a:solidFill>
              </a:rPr>
              <a:t>Piloting Acceptable Rate</a:t>
            </a:r>
          </a:p>
        </p:txBody>
      </p:sp>
      <p:sp>
        <p:nvSpPr>
          <p:cNvPr id="29" name="Rectangle 28">
            <a:extLst>
              <a:ext uri="{FF2B5EF4-FFF2-40B4-BE49-F238E27FC236}">
                <a16:creationId xmlns:a16="http://schemas.microsoft.com/office/drawing/2014/main" id="{85920C15-990B-4665-A1BC-0E57B570F66D}"/>
              </a:ext>
            </a:extLst>
          </p:cNvPr>
          <p:cNvSpPr/>
          <p:nvPr/>
        </p:nvSpPr>
        <p:spPr>
          <a:xfrm>
            <a:off x="1946658" y="4014791"/>
            <a:ext cx="1600200" cy="457200"/>
          </a:xfrm>
          <a:prstGeom prst="rect">
            <a:avLst/>
          </a:prstGeom>
          <a:noFill/>
          <a:ln w="1905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ln w="0"/>
                <a:solidFill>
                  <a:schemeClr val="tx1"/>
                </a:solidFill>
              </a:rPr>
              <a:t>Commercial Plant Capacity</a:t>
            </a:r>
          </a:p>
        </p:txBody>
      </p:sp>
      <p:cxnSp>
        <p:nvCxnSpPr>
          <p:cNvPr id="31" name="Straight Arrow Connector 30">
            <a:extLst>
              <a:ext uri="{FF2B5EF4-FFF2-40B4-BE49-F238E27FC236}">
                <a16:creationId xmlns:a16="http://schemas.microsoft.com/office/drawing/2014/main" id="{8B627CB0-AB89-4C96-9A3C-1BAF920C0FEF}"/>
              </a:ext>
            </a:extLst>
          </p:cNvPr>
          <p:cNvCxnSpPr>
            <a:stCxn id="9" idx="2"/>
            <a:endCxn id="11" idx="0"/>
          </p:cNvCxnSpPr>
          <p:nvPr/>
        </p:nvCxnSpPr>
        <p:spPr>
          <a:xfrm flipH="1">
            <a:off x="1645560" y="1359215"/>
            <a:ext cx="2723323" cy="653381"/>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62F7A41-9132-4010-BFE9-5A825A7EB933}"/>
              </a:ext>
            </a:extLst>
          </p:cNvPr>
          <p:cNvCxnSpPr>
            <a:cxnSpLocks/>
            <a:stCxn id="9" idx="2"/>
            <a:endCxn id="13" idx="0"/>
          </p:cNvCxnSpPr>
          <p:nvPr/>
        </p:nvCxnSpPr>
        <p:spPr>
          <a:xfrm>
            <a:off x="4368883" y="1359215"/>
            <a:ext cx="2120895" cy="180303"/>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C15F1009-C5E2-4A8E-ADAF-BBEA8CE470B4}"/>
              </a:ext>
            </a:extLst>
          </p:cNvPr>
          <p:cNvCxnSpPr>
            <a:cxnSpLocks/>
            <a:stCxn id="17" idx="2"/>
            <a:endCxn id="19" idx="0"/>
          </p:cNvCxnSpPr>
          <p:nvPr/>
        </p:nvCxnSpPr>
        <p:spPr>
          <a:xfrm flipH="1">
            <a:off x="4719422" y="2634221"/>
            <a:ext cx="855271" cy="170267"/>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D53C42F7-D142-4B62-8756-54440D2B820C}"/>
              </a:ext>
            </a:extLst>
          </p:cNvPr>
          <p:cNvCxnSpPr>
            <a:cxnSpLocks/>
            <a:stCxn id="13" idx="2"/>
            <a:endCxn id="15" idx="0"/>
          </p:cNvCxnSpPr>
          <p:nvPr/>
        </p:nvCxnSpPr>
        <p:spPr>
          <a:xfrm>
            <a:off x="6489778" y="1996718"/>
            <a:ext cx="1037063" cy="180769"/>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B854774-60E4-4363-AB60-3B1A84DFFE26}"/>
              </a:ext>
            </a:extLst>
          </p:cNvPr>
          <p:cNvCxnSpPr>
            <a:cxnSpLocks/>
            <a:stCxn id="13" idx="2"/>
            <a:endCxn id="17" idx="0"/>
          </p:cNvCxnSpPr>
          <p:nvPr/>
        </p:nvCxnSpPr>
        <p:spPr>
          <a:xfrm flipH="1">
            <a:off x="5574693" y="1996718"/>
            <a:ext cx="915085" cy="180303"/>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CBC5F0D2-F668-45E9-8F25-275D4F2EB2D3}"/>
              </a:ext>
            </a:extLst>
          </p:cNvPr>
          <p:cNvCxnSpPr>
            <a:cxnSpLocks/>
            <a:stCxn id="27" idx="2"/>
            <a:endCxn id="29" idx="0"/>
          </p:cNvCxnSpPr>
          <p:nvPr/>
        </p:nvCxnSpPr>
        <p:spPr>
          <a:xfrm>
            <a:off x="1752682" y="3790592"/>
            <a:ext cx="994076" cy="224199"/>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BA251809-300B-4C38-9301-DF95C3AE3FB2}"/>
              </a:ext>
            </a:extLst>
          </p:cNvPr>
          <p:cNvCxnSpPr>
            <a:cxnSpLocks/>
            <a:stCxn id="25" idx="2"/>
            <a:endCxn id="27" idx="0"/>
          </p:cNvCxnSpPr>
          <p:nvPr/>
        </p:nvCxnSpPr>
        <p:spPr>
          <a:xfrm flipH="1">
            <a:off x="1752682" y="3131056"/>
            <a:ext cx="497038" cy="202336"/>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44024023-FC0C-4649-A8C6-35D29A3289F6}"/>
              </a:ext>
            </a:extLst>
          </p:cNvPr>
          <p:cNvCxnSpPr>
            <a:cxnSpLocks/>
            <a:stCxn id="11" idx="2"/>
            <a:endCxn id="25" idx="0"/>
          </p:cNvCxnSpPr>
          <p:nvPr/>
        </p:nvCxnSpPr>
        <p:spPr>
          <a:xfrm>
            <a:off x="1645560" y="2469796"/>
            <a:ext cx="604160" cy="204060"/>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CCB5712-03FF-4338-889E-E383B64DDECE}"/>
              </a:ext>
            </a:extLst>
          </p:cNvPr>
          <p:cNvCxnSpPr>
            <a:cxnSpLocks/>
            <a:stCxn id="21" idx="2"/>
            <a:endCxn id="23" idx="0"/>
          </p:cNvCxnSpPr>
          <p:nvPr/>
        </p:nvCxnSpPr>
        <p:spPr>
          <a:xfrm flipH="1">
            <a:off x="5574693" y="3908762"/>
            <a:ext cx="938547" cy="18076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1D3E86C4-3298-4BCC-8918-64A44D830B00}"/>
              </a:ext>
            </a:extLst>
          </p:cNvPr>
          <p:cNvCxnSpPr>
            <a:cxnSpLocks/>
            <a:stCxn id="17" idx="2"/>
            <a:endCxn id="21" idx="0"/>
          </p:cNvCxnSpPr>
          <p:nvPr/>
        </p:nvCxnSpPr>
        <p:spPr>
          <a:xfrm>
            <a:off x="5574693" y="2634221"/>
            <a:ext cx="938547" cy="817341"/>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FFA05947-9986-4D13-B645-97EE9D326650}"/>
              </a:ext>
            </a:extLst>
          </p:cNvPr>
          <p:cNvCxnSpPr>
            <a:cxnSpLocks/>
            <a:stCxn id="27" idx="2"/>
            <a:endCxn id="139" idx="0"/>
          </p:cNvCxnSpPr>
          <p:nvPr/>
        </p:nvCxnSpPr>
        <p:spPr>
          <a:xfrm flipH="1">
            <a:off x="1258493" y="3790592"/>
            <a:ext cx="494189" cy="204986"/>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ADBC4A50-00B9-488B-8E32-3525A5F4A4FC}"/>
              </a:ext>
            </a:extLst>
          </p:cNvPr>
          <p:cNvCxnSpPr>
            <a:cxnSpLocks/>
            <a:stCxn id="25" idx="2"/>
            <a:endCxn id="155" idx="0"/>
          </p:cNvCxnSpPr>
          <p:nvPr/>
        </p:nvCxnSpPr>
        <p:spPr>
          <a:xfrm>
            <a:off x="2249720" y="3131056"/>
            <a:ext cx="798583" cy="202336"/>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6FFA05E7-E70C-4AF7-B607-A878EEC36CFA}"/>
              </a:ext>
            </a:extLst>
          </p:cNvPr>
          <p:cNvCxnSpPr>
            <a:cxnSpLocks/>
            <a:stCxn id="11" idx="2"/>
            <a:endCxn id="153" idx="0"/>
          </p:cNvCxnSpPr>
          <p:nvPr/>
        </p:nvCxnSpPr>
        <p:spPr>
          <a:xfrm flipH="1">
            <a:off x="813791" y="2469796"/>
            <a:ext cx="831769" cy="204060"/>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258CA15F-0712-4088-8DF1-0CD532912A31}"/>
              </a:ext>
            </a:extLst>
          </p:cNvPr>
          <p:cNvCxnSpPr>
            <a:cxnSpLocks/>
            <a:stCxn id="21" idx="2"/>
            <a:endCxn id="161" idx="0"/>
          </p:cNvCxnSpPr>
          <p:nvPr/>
        </p:nvCxnSpPr>
        <p:spPr>
          <a:xfrm>
            <a:off x="6513240" y="3908762"/>
            <a:ext cx="1294750" cy="26309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0676F710-A3E9-471A-BC71-28A0CA770BF4}"/>
              </a:ext>
            </a:extLst>
          </p:cNvPr>
          <p:cNvCxnSpPr>
            <a:cxnSpLocks/>
            <a:stCxn id="19" idx="2"/>
            <a:endCxn id="178" idx="0"/>
          </p:cNvCxnSpPr>
          <p:nvPr/>
        </p:nvCxnSpPr>
        <p:spPr>
          <a:xfrm>
            <a:off x="4719422" y="3261688"/>
            <a:ext cx="333210" cy="218722"/>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0CD8C3CD-25FE-464F-9CC5-58D8E465BF7A}"/>
              </a:ext>
            </a:extLst>
          </p:cNvPr>
          <p:cNvCxnSpPr>
            <a:cxnSpLocks/>
            <a:stCxn id="19" idx="2"/>
            <a:endCxn id="180" idx="0"/>
          </p:cNvCxnSpPr>
          <p:nvPr/>
        </p:nvCxnSpPr>
        <p:spPr>
          <a:xfrm flipH="1">
            <a:off x="4065110" y="3261688"/>
            <a:ext cx="654312" cy="218722"/>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B52A7987-2923-42F4-8E60-9405AF7AAA5F}"/>
              </a:ext>
            </a:extLst>
          </p:cNvPr>
          <p:cNvCxnSpPr>
            <a:cxnSpLocks/>
            <a:stCxn id="15" idx="2"/>
            <a:endCxn id="157" idx="0"/>
          </p:cNvCxnSpPr>
          <p:nvPr/>
        </p:nvCxnSpPr>
        <p:spPr>
          <a:xfrm>
            <a:off x="7526841" y="2634687"/>
            <a:ext cx="518282" cy="301400"/>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573037A-8E07-4E74-9862-E67F3E68524B}"/>
              </a:ext>
            </a:extLst>
          </p:cNvPr>
          <p:cNvCxnSpPr>
            <a:cxnSpLocks/>
            <a:stCxn id="15" idx="2"/>
            <a:endCxn id="159" idx="0"/>
          </p:cNvCxnSpPr>
          <p:nvPr/>
        </p:nvCxnSpPr>
        <p:spPr>
          <a:xfrm flipH="1">
            <a:off x="7285335" y="2634687"/>
            <a:ext cx="241506" cy="301400"/>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496EF669-9DE5-4C9D-8E89-3868ABCCF826}"/>
              </a:ext>
            </a:extLst>
          </p:cNvPr>
          <p:cNvCxnSpPr>
            <a:cxnSpLocks/>
            <a:stCxn id="23" idx="2"/>
            <a:endCxn id="170" idx="0"/>
          </p:cNvCxnSpPr>
          <p:nvPr/>
        </p:nvCxnSpPr>
        <p:spPr>
          <a:xfrm>
            <a:off x="5574693" y="4546731"/>
            <a:ext cx="606402" cy="2419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462A9898-730D-45B6-BCDB-1330FC5A4394}"/>
              </a:ext>
            </a:extLst>
          </p:cNvPr>
          <p:cNvCxnSpPr>
            <a:cxnSpLocks/>
            <a:stCxn id="23" idx="2"/>
            <a:endCxn id="174" idx="0"/>
          </p:cNvCxnSpPr>
          <p:nvPr/>
        </p:nvCxnSpPr>
        <p:spPr>
          <a:xfrm flipH="1">
            <a:off x="4669702" y="4546731"/>
            <a:ext cx="904991" cy="2419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9" name="TextBox 138">
            <a:extLst>
              <a:ext uri="{FF2B5EF4-FFF2-40B4-BE49-F238E27FC236}">
                <a16:creationId xmlns:a16="http://schemas.microsoft.com/office/drawing/2014/main" id="{8470CB45-D2F5-4F9F-9948-BA1876B99D61}"/>
              </a:ext>
            </a:extLst>
          </p:cNvPr>
          <p:cNvSpPr txBox="1"/>
          <p:nvPr/>
        </p:nvSpPr>
        <p:spPr>
          <a:xfrm>
            <a:off x="1025096" y="3995578"/>
            <a:ext cx="466794" cy="369332"/>
          </a:xfrm>
          <a:prstGeom prst="rect">
            <a:avLst/>
          </a:prstGeom>
          <a:noFill/>
        </p:spPr>
        <p:txBody>
          <a:bodyPr wrap="none" rtlCol="0">
            <a:spAutoFit/>
          </a:bodyPr>
          <a:lstStyle/>
          <a:p>
            <a:r>
              <a:rPr lang="en-US" dirty="0"/>
              <a:t>1%</a:t>
            </a:r>
          </a:p>
        </p:txBody>
      </p:sp>
      <p:cxnSp>
        <p:nvCxnSpPr>
          <p:cNvPr id="140" name="Straight Arrow Connector 139">
            <a:extLst>
              <a:ext uri="{FF2B5EF4-FFF2-40B4-BE49-F238E27FC236}">
                <a16:creationId xmlns:a16="http://schemas.microsoft.com/office/drawing/2014/main" id="{94D52FFE-6660-4689-8B04-52C25125BCE3}"/>
              </a:ext>
            </a:extLst>
          </p:cNvPr>
          <p:cNvCxnSpPr>
            <a:cxnSpLocks/>
            <a:stCxn id="29" idx="2"/>
            <a:endCxn id="151" idx="0"/>
          </p:cNvCxnSpPr>
          <p:nvPr/>
        </p:nvCxnSpPr>
        <p:spPr>
          <a:xfrm>
            <a:off x="2746758" y="4471991"/>
            <a:ext cx="438058" cy="224200"/>
          </a:xfrm>
          <a:prstGeom prst="straightConnector1">
            <a:avLst/>
          </a:prstGeom>
          <a:ln>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3D6F2793-FCD4-4840-B199-4D7115DF0CE9}"/>
              </a:ext>
            </a:extLst>
          </p:cNvPr>
          <p:cNvCxnSpPr>
            <a:cxnSpLocks/>
            <a:stCxn id="29" idx="2"/>
            <a:endCxn id="149" idx="0"/>
          </p:cNvCxnSpPr>
          <p:nvPr/>
        </p:nvCxnSpPr>
        <p:spPr>
          <a:xfrm flipH="1">
            <a:off x="2352079" y="4471991"/>
            <a:ext cx="394679" cy="224200"/>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9" name="TextBox 148">
            <a:extLst>
              <a:ext uri="{FF2B5EF4-FFF2-40B4-BE49-F238E27FC236}">
                <a16:creationId xmlns:a16="http://schemas.microsoft.com/office/drawing/2014/main" id="{9C5E30AC-E9E2-412F-8B87-F49F86A9FC5D}"/>
              </a:ext>
            </a:extLst>
          </p:cNvPr>
          <p:cNvSpPr txBox="1"/>
          <p:nvPr/>
        </p:nvSpPr>
        <p:spPr>
          <a:xfrm>
            <a:off x="2118682" y="4696191"/>
            <a:ext cx="466794" cy="369332"/>
          </a:xfrm>
          <a:prstGeom prst="rect">
            <a:avLst/>
          </a:prstGeom>
          <a:noFill/>
        </p:spPr>
        <p:txBody>
          <a:bodyPr wrap="none" rtlCol="0">
            <a:spAutoFit/>
          </a:bodyPr>
          <a:lstStyle/>
          <a:p>
            <a:r>
              <a:rPr lang="en-US" dirty="0"/>
              <a:t>1%</a:t>
            </a:r>
          </a:p>
        </p:txBody>
      </p:sp>
      <p:sp>
        <p:nvSpPr>
          <p:cNvPr id="151" name="TextBox 150">
            <a:extLst>
              <a:ext uri="{FF2B5EF4-FFF2-40B4-BE49-F238E27FC236}">
                <a16:creationId xmlns:a16="http://schemas.microsoft.com/office/drawing/2014/main" id="{3580FB85-501F-471B-8C68-5BAA55B89FA4}"/>
              </a:ext>
            </a:extLst>
          </p:cNvPr>
          <p:cNvSpPr txBox="1"/>
          <p:nvPr/>
        </p:nvSpPr>
        <p:spPr>
          <a:xfrm>
            <a:off x="2892909" y="4696191"/>
            <a:ext cx="583814" cy="369332"/>
          </a:xfrm>
          <a:prstGeom prst="rect">
            <a:avLst/>
          </a:prstGeom>
          <a:noFill/>
        </p:spPr>
        <p:txBody>
          <a:bodyPr wrap="none" rtlCol="0">
            <a:spAutoFit/>
          </a:bodyPr>
          <a:lstStyle/>
          <a:p>
            <a:r>
              <a:rPr lang="en-US" b="1" dirty="0"/>
              <a:t>61%</a:t>
            </a:r>
          </a:p>
        </p:txBody>
      </p:sp>
      <p:sp>
        <p:nvSpPr>
          <p:cNvPr id="153" name="TextBox 152">
            <a:extLst>
              <a:ext uri="{FF2B5EF4-FFF2-40B4-BE49-F238E27FC236}">
                <a16:creationId xmlns:a16="http://schemas.microsoft.com/office/drawing/2014/main" id="{F7E248B4-4F1A-46D8-8851-DE202FC73AE0}"/>
              </a:ext>
            </a:extLst>
          </p:cNvPr>
          <p:cNvSpPr txBox="1"/>
          <p:nvPr/>
        </p:nvSpPr>
        <p:spPr>
          <a:xfrm>
            <a:off x="521884" y="2673856"/>
            <a:ext cx="583814" cy="369332"/>
          </a:xfrm>
          <a:prstGeom prst="rect">
            <a:avLst/>
          </a:prstGeom>
          <a:noFill/>
        </p:spPr>
        <p:txBody>
          <a:bodyPr wrap="none" rtlCol="0">
            <a:spAutoFit/>
          </a:bodyPr>
          <a:lstStyle/>
          <a:p>
            <a:r>
              <a:rPr lang="en-US" b="1" dirty="0"/>
              <a:t>72%</a:t>
            </a:r>
          </a:p>
        </p:txBody>
      </p:sp>
      <p:sp>
        <p:nvSpPr>
          <p:cNvPr id="155" name="TextBox 154">
            <a:extLst>
              <a:ext uri="{FF2B5EF4-FFF2-40B4-BE49-F238E27FC236}">
                <a16:creationId xmlns:a16="http://schemas.microsoft.com/office/drawing/2014/main" id="{C6290A4F-FF64-44B4-A1C5-BE71E07E04DC}"/>
              </a:ext>
            </a:extLst>
          </p:cNvPr>
          <p:cNvSpPr txBox="1"/>
          <p:nvPr/>
        </p:nvSpPr>
        <p:spPr>
          <a:xfrm>
            <a:off x="2756396" y="3333392"/>
            <a:ext cx="583814" cy="369332"/>
          </a:xfrm>
          <a:prstGeom prst="rect">
            <a:avLst/>
          </a:prstGeom>
          <a:noFill/>
        </p:spPr>
        <p:txBody>
          <a:bodyPr wrap="none" rtlCol="0">
            <a:spAutoFit/>
          </a:bodyPr>
          <a:lstStyle/>
          <a:p>
            <a:r>
              <a:rPr lang="en-US" b="1" dirty="0"/>
              <a:t>63%</a:t>
            </a:r>
          </a:p>
        </p:txBody>
      </p:sp>
      <p:sp>
        <p:nvSpPr>
          <p:cNvPr id="157" name="TextBox 156">
            <a:extLst>
              <a:ext uri="{FF2B5EF4-FFF2-40B4-BE49-F238E27FC236}">
                <a16:creationId xmlns:a16="http://schemas.microsoft.com/office/drawing/2014/main" id="{939CB846-885E-44D2-851B-3AC6CD455E43}"/>
              </a:ext>
            </a:extLst>
          </p:cNvPr>
          <p:cNvSpPr txBox="1"/>
          <p:nvPr/>
        </p:nvSpPr>
        <p:spPr>
          <a:xfrm>
            <a:off x="7753216" y="2936087"/>
            <a:ext cx="583814" cy="369332"/>
          </a:xfrm>
          <a:prstGeom prst="rect">
            <a:avLst/>
          </a:prstGeom>
          <a:noFill/>
        </p:spPr>
        <p:txBody>
          <a:bodyPr wrap="none" rtlCol="0">
            <a:spAutoFit/>
          </a:bodyPr>
          <a:lstStyle/>
          <a:p>
            <a:r>
              <a:rPr lang="en-US" b="1" dirty="0"/>
              <a:t>91%</a:t>
            </a:r>
          </a:p>
        </p:txBody>
      </p:sp>
      <p:sp>
        <p:nvSpPr>
          <p:cNvPr id="159" name="TextBox 158">
            <a:extLst>
              <a:ext uri="{FF2B5EF4-FFF2-40B4-BE49-F238E27FC236}">
                <a16:creationId xmlns:a16="http://schemas.microsoft.com/office/drawing/2014/main" id="{6E7A1B70-4C14-4147-80A1-9839585D9CF6}"/>
              </a:ext>
            </a:extLst>
          </p:cNvPr>
          <p:cNvSpPr txBox="1"/>
          <p:nvPr/>
        </p:nvSpPr>
        <p:spPr>
          <a:xfrm>
            <a:off x="6993428" y="2936087"/>
            <a:ext cx="583814" cy="369332"/>
          </a:xfrm>
          <a:prstGeom prst="rect">
            <a:avLst/>
          </a:prstGeom>
          <a:noFill/>
        </p:spPr>
        <p:txBody>
          <a:bodyPr wrap="none" rtlCol="0">
            <a:spAutoFit/>
          </a:bodyPr>
          <a:lstStyle/>
          <a:p>
            <a:r>
              <a:rPr lang="en-US" dirty="0"/>
              <a:t>13%</a:t>
            </a:r>
          </a:p>
        </p:txBody>
      </p:sp>
      <p:sp>
        <p:nvSpPr>
          <p:cNvPr id="161" name="TextBox 160">
            <a:extLst>
              <a:ext uri="{FF2B5EF4-FFF2-40B4-BE49-F238E27FC236}">
                <a16:creationId xmlns:a16="http://schemas.microsoft.com/office/drawing/2014/main" id="{C10B8232-C58F-499E-99F9-A403E83AD687}"/>
              </a:ext>
            </a:extLst>
          </p:cNvPr>
          <p:cNvSpPr txBox="1"/>
          <p:nvPr/>
        </p:nvSpPr>
        <p:spPr>
          <a:xfrm>
            <a:off x="7516083" y="4171855"/>
            <a:ext cx="583814" cy="369332"/>
          </a:xfrm>
          <a:prstGeom prst="rect">
            <a:avLst/>
          </a:prstGeom>
          <a:noFill/>
        </p:spPr>
        <p:txBody>
          <a:bodyPr wrap="none" rtlCol="0">
            <a:spAutoFit/>
          </a:bodyPr>
          <a:lstStyle/>
          <a:p>
            <a:r>
              <a:rPr lang="en-US" b="1" dirty="0"/>
              <a:t>85%</a:t>
            </a:r>
          </a:p>
        </p:txBody>
      </p:sp>
      <p:sp>
        <p:nvSpPr>
          <p:cNvPr id="162" name="TextBox 161">
            <a:extLst>
              <a:ext uri="{FF2B5EF4-FFF2-40B4-BE49-F238E27FC236}">
                <a16:creationId xmlns:a16="http://schemas.microsoft.com/office/drawing/2014/main" id="{CC21A24D-D2E0-4821-96A2-A94F5246D242}"/>
              </a:ext>
            </a:extLst>
          </p:cNvPr>
          <p:cNvSpPr txBox="1"/>
          <p:nvPr/>
        </p:nvSpPr>
        <p:spPr>
          <a:xfrm>
            <a:off x="7368511" y="3828567"/>
            <a:ext cx="806631" cy="246221"/>
          </a:xfrm>
          <a:prstGeom prst="rect">
            <a:avLst/>
          </a:prstGeom>
          <a:noFill/>
        </p:spPr>
        <p:txBody>
          <a:bodyPr wrap="none" rtlCol="0">
            <a:spAutoFit/>
          </a:bodyPr>
          <a:lstStyle/>
          <a:p>
            <a:r>
              <a:rPr lang="en-US" sz="1000" i="1" dirty="0"/>
              <a:t>advantaged</a:t>
            </a:r>
          </a:p>
        </p:txBody>
      </p:sp>
      <p:sp>
        <p:nvSpPr>
          <p:cNvPr id="164" name="TextBox 163">
            <a:extLst>
              <a:ext uri="{FF2B5EF4-FFF2-40B4-BE49-F238E27FC236}">
                <a16:creationId xmlns:a16="http://schemas.microsoft.com/office/drawing/2014/main" id="{84CC5EA0-952E-4A21-8F35-8A83A5FE54A4}"/>
              </a:ext>
            </a:extLst>
          </p:cNvPr>
          <p:cNvSpPr txBox="1"/>
          <p:nvPr/>
        </p:nvSpPr>
        <p:spPr>
          <a:xfrm>
            <a:off x="5178351" y="3828567"/>
            <a:ext cx="479618" cy="246221"/>
          </a:xfrm>
          <a:prstGeom prst="rect">
            <a:avLst/>
          </a:prstGeom>
          <a:noFill/>
        </p:spPr>
        <p:txBody>
          <a:bodyPr wrap="none" rtlCol="0">
            <a:spAutoFit/>
          </a:bodyPr>
          <a:lstStyle/>
          <a:p>
            <a:r>
              <a:rPr lang="en-US" sz="1000" i="1" dirty="0"/>
              <a:t>direct</a:t>
            </a:r>
          </a:p>
        </p:txBody>
      </p:sp>
      <p:sp>
        <p:nvSpPr>
          <p:cNvPr id="166" name="TextBox 165">
            <a:extLst>
              <a:ext uri="{FF2B5EF4-FFF2-40B4-BE49-F238E27FC236}">
                <a16:creationId xmlns:a16="http://schemas.microsoft.com/office/drawing/2014/main" id="{4B694C03-5F42-45AD-957E-F2470BD8F8B5}"/>
              </a:ext>
            </a:extLst>
          </p:cNvPr>
          <p:cNvSpPr txBox="1"/>
          <p:nvPr/>
        </p:nvSpPr>
        <p:spPr>
          <a:xfrm>
            <a:off x="4336143" y="4495056"/>
            <a:ext cx="766557" cy="246221"/>
          </a:xfrm>
          <a:prstGeom prst="rect">
            <a:avLst/>
          </a:prstGeom>
          <a:noFill/>
        </p:spPr>
        <p:txBody>
          <a:bodyPr wrap="none" rtlCol="0">
            <a:spAutoFit/>
          </a:bodyPr>
          <a:lstStyle/>
          <a:p>
            <a:r>
              <a:rPr lang="en-US" sz="1000" i="1" dirty="0"/>
              <a:t>commodity</a:t>
            </a:r>
          </a:p>
        </p:txBody>
      </p:sp>
      <p:sp>
        <p:nvSpPr>
          <p:cNvPr id="168" name="TextBox 167">
            <a:extLst>
              <a:ext uri="{FF2B5EF4-FFF2-40B4-BE49-F238E27FC236}">
                <a16:creationId xmlns:a16="http://schemas.microsoft.com/office/drawing/2014/main" id="{5B2744EA-F588-4444-B37B-08B109A4B3D3}"/>
              </a:ext>
            </a:extLst>
          </p:cNvPr>
          <p:cNvSpPr txBox="1"/>
          <p:nvPr/>
        </p:nvSpPr>
        <p:spPr>
          <a:xfrm>
            <a:off x="5962769" y="4495056"/>
            <a:ext cx="458780" cy="246221"/>
          </a:xfrm>
          <a:prstGeom prst="rect">
            <a:avLst/>
          </a:prstGeom>
          <a:noFill/>
        </p:spPr>
        <p:txBody>
          <a:bodyPr wrap="none" rtlCol="0">
            <a:spAutoFit/>
          </a:bodyPr>
          <a:lstStyle/>
          <a:p>
            <a:r>
              <a:rPr lang="en-US" sz="1000" i="1" dirty="0"/>
              <a:t>niche</a:t>
            </a:r>
          </a:p>
        </p:txBody>
      </p:sp>
      <p:sp>
        <p:nvSpPr>
          <p:cNvPr id="170" name="TextBox 169">
            <a:extLst>
              <a:ext uri="{FF2B5EF4-FFF2-40B4-BE49-F238E27FC236}">
                <a16:creationId xmlns:a16="http://schemas.microsoft.com/office/drawing/2014/main" id="{8FADB587-BDAE-4261-895D-A30900D2CF4F}"/>
              </a:ext>
            </a:extLst>
          </p:cNvPr>
          <p:cNvSpPr txBox="1"/>
          <p:nvPr/>
        </p:nvSpPr>
        <p:spPr>
          <a:xfrm>
            <a:off x="5889188" y="4788651"/>
            <a:ext cx="583814" cy="369332"/>
          </a:xfrm>
          <a:prstGeom prst="rect">
            <a:avLst/>
          </a:prstGeom>
          <a:noFill/>
        </p:spPr>
        <p:txBody>
          <a:bodyPr wrap="none" rtlCol="0">
            <a:spAutoFit/>
          </a:bodyPr>
          <a:lstStyle/>
          <a:p>
            <a:r>
              <a:rPr lang="en-US" b="1" dirty="0"/>
              <a:t>85%</a:t>
            </a:r>
          </a:p>
        </p:txBody>
      </p:sp>
      <p:sp>
        <p:nvSpPr>
          <p:cNvPr id="174" name="TextBox 173">
            <a:extLst>
              <a:ext uri="{FF2B5EF4-FFF2-40B4-BE49-F238E27FC236}">
                <a16:creationId xmlns:a16="http://schemas.microsoft.com/office/drawing/2014/main" id="{3DDA77C4-90B0-43A5-8628-6B54E4EA7750}"/>
              </a:ext>
            </a:extLst>
          </p:cNvPr>
          <p:cNvSpPr txBox="1"/>
          <p:nvPr/>
        </p:nvSpPr>
        <p:spPr>
          <a:xfrm>
            <a:off x="4436305" y="4788651"/>
            <a:ext cx="466794" cy="369332"/>
          </a:xfrm>
          <a:prstGeom prst="rect">
            <a:avLst/>
          </a:prstGeom>
          <a:noFill/>
        </p:spPr>
        <p:txBody>
          <a:bodyPr wrap="none" rtlCol="0">
            <a:spAutoFit/>
          </a:bodyPr>
          <a:lstStyle/>
          <a:p>
            <a:r>
              <a:rPr lang="en-US" dirty="0"/>
              <a:t>4%</a:t>
            </a:r>
          </a:p>
        </p:txBody>
      </p:sp>
      <p:sp>
        <p:nvSpPr>
          <p:cNvPr id="178" name="TextBox 177">
            <a:extLst>
              <a:ext uri="{FF2B5EF4-FFF2-40B4-BE49-F238E27FC236}">
                <a16:creationId xmlns:a16="http://schemas.microsoft.com/office/drawing/2014/main" id="{37CAC03A-598B-4B92-AC9D-BEA7927E9B4C}"/>
              </a:ext>
            </a:extLst>
          </p:cNvPr>
          <p:cNvSpPr txBox="1"/>
          <p:nvPr/>
        </p:nvSpPr>
        <p:spPr>
          <a:xfrm>
            <a:off x="4760725" y="3480410"/>
            <a:ext cx="583814" cy="369332"/>
          </a:xfrm>
          <a:prstGeom prst="rect">
            <a:avLst/>
          </a:prstGeom>
          <a:noFill/>
        </p:spPr>
        <p:txBody>
          <a:bodyPr wrap="none" rtlCol="0">
            <a:spAutoFit/>
          </a:bodyPr>
          <a:lstStyle/>
          <a:p>
            <a:r>
              <a:rPr lang="en-US" b="1" dirty="0"/>
              <a:t>52%</a:t>
            </a:r>
          </a:p>
        </p:txBody>
      </p:sp>
      <p:sp>
        <p:nvSpPr>
          <p:cNvPr id="180" name="TextBox 179">
            <a:extLst>
              <a:ext uri="{FF2B5EF4-FFF2-40B4-BE49-F238E27FC236}">
                <a16:creationId xmlns:a16="http://schemas.microsoft.com/office/drawing/2014/main" id="{9033AB40-9F67-499F-88F0-4920D1629C82}"/>
              </a:ext>
            </a:extLst>
          </p:cNvPr>
          <p:cNvSpPr txBox="1"/>
          <p:nvPr/>
        </p:nvSpPr>
        <p:spPr>
          <a:xfrm>
            <a:off x="3831713" y="3480410"/>
            <a:ext cx="466794" cy="369332"/>
          </a:xfrm>
          <a:prstGeom prst="rect">
            <a:avLst/>
          </a:prstGeom>
          <a:noFill/>
        </p:spPr>
        <p:txBody>
          <a:bodyPr wrap="none" rtlCol="0">
            <a:spAutoFit/>
          </a:bodyPr>
          <a:lstStyle/>
          <a:p>
            <a:r>
              <a:rPr lang="en-US" dirty="0"/>
              <a:t>6%</a:t>
            </a:r>
          </a:p>
        </p:txBody>
      </p:sp>
      <p:sp>
        <p:nvSpPr>
          <p:cNvPr id="182" name="TextBox 181">
            <a:extLst>
              <a:ext uri="{FF2B5EF4-FFF2-40B4-BE49-F238E27FC236}">
                <a16:creationId xmlns:a16="http://schemas.microsoft.com/office/drawing/2014/main" id="{21901736-BFDA-4475-93A0-B4CFA9B8D92E}"/>
              </a:ext>
            </a:extLst>
          </p:cNvPr>
          <p:cNvSpPr txBox="1"/>
          <p:nvPr/>
        </p:nvSpPr>
        <p:spPr>
          <a:xfrm>
            <a:off x="7282023" y="1930140"/>
            <a:ext cx="410690" cy="246221"/>
          </a:xfrm>
          <a:prstGeom prst="rect">
            <a:avLst/>
          </a:prstGeom>
          <a:noFill/>
        </p:spPr>
        <p:txBody>
          <a:bodyPr wrap="none" rtlCol="0">
            <a:spAutoFit/>
          </a:bodyPr>
          <a:lstStyle/>
          <a:p>
            <a:r>
              <a:rPr lang="en-US" sz="1000" i="1" dirty="0">
                <a:solidFill>
                  <a:schemeClr val="accent1"/>
                </a:solidFill>
              </a:rPr>
              <a:t>high</a:t>
            </a:r>
          </a:p>
        </p:txBody>
      </p:sp>
      <p:sp>
        <p:nvSpPr>
          <p:cNvPr id="184" name="TextBox 183">
            <a:extLst>
              <a:ext uri="{FF2B5EF4-FFF2-40B4-BE49-F238E27FC236}">
                <a16:creationId xmlns:a16="http://schemas.microsoft.com/office/drawing/2014/main" id="{C1FE7313-4E62-498D-A2BA-C78202B83AA4}"/>
              </a:ext>
            </a:extLst>
          </p:cNvPr>
          <p:cNvSpPr txBox="1"/>
          <p:nvPr/>
        </p:nvSpPr>
        <p:spPr>
          <a:xfrm>
            <a:off x="7804406" y="2616830"/>
            <a:ext cx="410690" cy="246221"/>
          </a:xfrm>
          <a:prstGeom prst="rect">
            <a:avLst/>
          </a:prstGeom>
          <a:noFill/>
        </p:spPr>
        <p:txBody>
          <a:bodyPr wrap="none" rtlCol="0">
            <a:spAutoFit/>
          </a:bodyPr>
          <a:lstStyle/>
          <a:p>
            <a:r>
              <a:rPr lang="en-US" sz="1000" i="1" dirty="0">
                <a:solidFill>
                  <a:schemeClr val="accent1"/>
                </a:solidFill>
              </a:rPr>
              <a:t>high</a:t>
            </a:r>
          </a:p>
        </p:txBody>
      </p:sp>
      <p:sp>
        <p:nvSpPr>
          <p:cNvPr id="186" name="TextBox 185">
            <a:extLst>
              <a:ext uri="{FF2B5EF4-FFF2-40B4-BE49-F238E27FC236}">
                <a16:creationId xmlns:a16="http://schemas.microsoft.com/office/drawing/2014/main" id="{50AC7E69-6136-4ECF-A68E-417BFA021B91}"/>
              </a:ext>
            </a:extLst>
          </p:cNvPr>
          <p:cNvSpPr txBox="1"/>
          <p:nvPr/>
        </p:nvSpPr>
        <p:spPr>
          <a:xfrm>
            <a:off x="4979490" y="3231996"/>
            <a:ext cx="514885" cy="246221"/>
          </a:xfrm>
          <a:prstGeom prst="rect">
            <a:avLst/>
          </a:prstGeom>
          <a:noFill/>
        </p:spPr>
        <p:txBody>
          <a:bodyPr wrap="none" rtlCol="0">
            <a:spAutoFit/>
          </a:bodyPr>
          <a:lstStyle/>
          <a:p>
            <a:r>
              <a:rPr lang="en-US" sz="1000" i="1" dirty="0">
                <a:solidFill>
                  <a:schemeClr val="accent1"/>
                </a:solidFill>
              </a:rPr>
              <a:t>higher</a:t>
            </a:r>
          </a:p>
        </p:txBody>
      </p:sp>
      <p:sp>
        <p:nvSpPr>
          <p:cNvPr id="188" name="TextBox 187">
            <a:extLst>
              <a:ext uri="{FF2B5EF4-FFF2-40B4-BE49-F238E27FC236}">
                <a16:creationId xmlns:a16="http://schemas.microsoft.com/office/drawing/2014/main" id="{93D0B2EA-32D6-4522-B142-74E2769A91DC}"/>
              </a:ext>
            </a:extLst>
          </p:cNvPr>
          <p:cNvSpPr txBox="1"/>
          <p:nvPr/>
        </p:nvSpPr>
        <p:spPr>
          <a:xfrm>
            <a:off x="5924016" y="2587546"/>
            <a:ext cx="410690" cy="246221"/>
          </a:xfrm>
          <a:prstGeom prst="rect">
            <a:avLst/>
          </a:prstGeom>
          <a:noFill/>
        </p:spPr>
        <p:txBody>
          <a:bodyPr wrap="none" rtlCol="0">
            <a:spAutoFit/>
          </a:bodyPr>
          <a:lstStyle/>
          <a:p>
            <a:r>
              <a:rPr lang="en-US" sz="1000" i="1" dirty="0">
                <a:solidFill>
                  <a:schemeClr val="accent1"/>
                </a:solidFill>
              </a:rPr>
              <a:t>high</a:t>
            </a:r>
          </a:p>
        </p:txBody>
      </p:sp>
      <p:sp>
        <p:nvSpPr>
          <p:cNvPr id="190" name="TextBox 189">
            <a:extLst>
              <a:ext uri="{FF2B5EF4-FFF2-40B4-BE49-F238E27FC236}">
                <a16:creationId xmlns:a16="http://schemas.microsoft.com/office/drawing/2014/main" id="{E64C68D7-8A05-4C7D-BBB3-9A075CA24FC2}"/>
              </a:ext>
            </a:extLst>
          </p:cNvPr>
          <p:cNvSpPr txBox="1"/>
          <p:nvPr/>
        </p:nvSpPr>
        <p:spPr>
          <a:xfrm>
            <a:off x="3829888" y="1430537"/>
            <a:ext cx="410690" cy="246221"/>
          </a:xfrm>
          <a:prstGeom prst="rect">
            <a:avLst/>
          </a:prstGeom>
          <a:noFill/>
        </p:spPr>
        <p:txBody>
          <a:bodyPr wrap="none" rtlCol="0">
            <a:spAutoFit/>
          </a:bodyPr>
          <a:lstStyle/>
          <a:p>
            <a:r>
              <a:rPr lang="en-US" sz="1000" i="1" dirty="0">
                <a:solidFill>
                  <a:schemeClr val="accent1"/>
                </a:solidFill>
              </a:rPr>
              <a:t>high</a:t>
            </a:r>
          </a:p>
        </p:txBody>
      </p:sp>
      <p:sp>
        <p:nvSpPr>
          <p:cNvPr id="192" name="TextBox 191">
            <a:extLst>
              <a:ext uri="{FF2B5EF4-FFF2-40B4-BE49-F238E27FC236}">
                <a16:creationId xmlns:a16="http://schemas.microsoft.com/office/drawing/2014/main" id="{F688F8E4-5F1A-4354-AD4E-CBAB1490F11D}"/>
              </a:ext>
            </a:extLst>
          </p:cNvPr>
          <p:cNvSpPr txBox="1"/>
          <p:nvPr/>
        </p:nvSpPr>
        <p:spPr>
          <a:xfrm>
            <a:off x="2083367" y="2420723"/>
            <a:ext cx="410690" cy="246221"/>
          </a:xfrm>
          <a:prstGeom prst="rect">
            <a:avLst/>
          </a:prstGeom>
          <a:noFill/>
        </p:spPr>
        <p:txBody>
          <a:bodyPr wrap="none" rtlCol="0">
            <a:spAutoFit/>
          </a:bodyPr>
          <a:lstStyle/>
          <a:p>
            <a:r>
              <a:rPr lang="en-US" sz="1000" i="1" dirty="0">
                <a:solidFill>
                  <a:schemeClr val="accent1"/>
                </a:solidFill>
              </a:rPr>
              <a:t>high</a:t>
            </a:r>
          </a:p>
        </p:txBody>
      </p:sp>
      <p:sp>
        <p:nvSpPr>
          <p:cNvPr id="194" name="TextBox 193">
            <a:extLst>
              <a:ext uri="{FF2B5EF4-FFF2-40B4-BE49-F238E27FC236}">
                <a16:creationId xmlns:a16="http://schemas.microsoft.com/office/drawing/2014/main" id="{6D5D820F-BC5C-4D76-A776-33BA4037B2F3}"/>
              </a:ext>
            </a:extLst>
          </p:cNvPr>
          <p:cNvSpPr txBox="1"/>
          <p:nvPr/>
        </p:nvSpPr>
        <p:spPr>
          <a:xfrm>
            <a:off x="1479148" y="3081712"/>
            <a:ext cx="410690" cy="246221"/>
          </a:xfrm>
          <a:prstGeom prst="rect">
            <a:avLst/>
          </a:prstGeom>
          <a:noFill/>
        </p:spPr>
        <p:txBody>
          <a:bodyPr wrap="none" rtlCol="0">
            <a:spAutoFit/>
          </a:bodyPr>
          <a:lstStyle/>
          <a:p>
            <a:r>
              <a:rPr lang="en-US" sz="1000" i="1" dirty="0">
                <a:solidFill>
                  <a:schemeClr val="accent1"/>
                </a:solidFill>
              </a:rPr>
              <a:t>high</a:t>
            </a:r>
          </a:p>
        </p:txBody>
      </p:sp>
      <p:sp>
        <p:nvSpPr>
          <p:cNvPr id="196" name="TextBox 195">
            <a:extLst>
              <a:ext uri="{FF2B5EF4-FFF2-40B4-BE49-F238E27FC236}">
                <a16:creationId xmlns:a16="http://schemas.microsoft.com/office/drawing/2014/main" id="{86E9D3DC-5B7F-4487-AF00-00778D6EEFFB}"/>
              </a:ext>
            </a:extLst>
          </p:cNvPr>
          <p:cNvSpPr txBox="1"/>
          <p:nvPr/>
        </p:nvSpPr>
        <p:spPr>
          <a:xfrm>
            <a:off x="1037267" y="3738439"/>
            <a:ext cx="410690" cy="246221"/>
          </a:xfrm>
          <a:prstGeom prst="rect">
            <a:avLst/>
          </a:prstGeom>
          <a:noFill/>
        </p:spPr>
        <p:txBody>
          <a:bodyPr wrap="none" rtlCol="0">
            <a:spAutoFit/>
          </a:bodyPr>
          <a:lstStyle/>
          <a:p>
            <a:r>
              <a:rPr lang="en-US" sz="1000" i="1" dirty="0">
                <a:solidFill>
                  <a:schemeClr val="accent1"/>
                </a:solidFill>
              </a:rPr>
              <a:t>high</a:t>
            </a:r>
          </a:p>
        </p:txBody>
      </p:sp>
      <p:sp>
        <p:nvSpPr>
          <p:cNvPr id="198" name="TextBox 197">
            <a:extLst>
              <a:ext uri="{FF2B5EF4-FFF2-40B4-BE49-F238E27FC236}">
                <a16:creationId xmlns:a16="http://schemas.microsoft.com/office/drawing/2014/main" id="{D4D5C956-CBD3-4D9A-9B55-F8A4AE36D91C}"/>
              </a:ext>
            </a:extLst>
          </p:cNvPr>
          <p:cNvSpPr txBox="1"/>
          <p:nvPr/>
        </p:nvSpPr>
        <p:spPr>
          <a:xfrm>
            <a:off x="2044649" y="4409089"/>
            <a:ext cx="410690" cy="246221"/>
          </a:xfrm>
          <a:prstGeom prst="rect">
            <a:avLst/>
          </a:prstGeom>
          <a:noFill/>
        </p:spPr>
        <p:txBody>
          <a:bodyPr wrap="none" rtlCol="0">
            <a:spAutoFit/>
          </a:bodyPr>
          <a:lstStyle/>
          <a:p>
            <a:r>
              <a:rPr lang="en-US" sz="1000" i="1" dirty="0">
                <a:solidFill>
                  <a:schemeClr val="accent1"/>
                </a:solidFill>
              </a:rPr>
              <a:t>high</a:t>
            </a:r>
          </a:p>
        </p:txBody>
      </p:sp>
      <p:sp>
        <p:nvSpPr>
          <p:cNvPr id="200" name="TextBox 199">
            <a:extLst>
              <a:ext uri="{FF2B5EF4-FFF2-40B4-BE49-F238E27FC236}">
                <a16:creationId xmlns:a16="http://schemas.microsoft.com/office/drawing/2014/main" id="{DFDB780C-5609-4EED-B8E0-D6DCFB1A3FE4}"/>
              </a:ext>
            </a:extLst>
          </p:cNvPr>
          <p:cNvSpPr txBox="1"/>
          <p:nvPr/>
        </p:nvSpPr>
        <p:spPr>
          <a:xfrm>
            <a:off x="7000731" y="2616830"/>
            <a:ext cx="370614" cy="246221"/>
          </a:xfrm>
          <a:prstGeom prst="rect">
            <a:avLst/>
          </a:prstGeom>
          <a:noFill/>
        </p:spPr>
        <p:txBody>
          <a:bodyPr wrap="none" rtlCol="0">
            <a:spAutoFit/>
          </a:bodyPr>
          <a:lstStyle/>
          <a:p>
            <a:r>
              <a:rPr lang="en-US" sz="1000" i="1" dirty="0">
                <a:solidFill>
                  <a:schemeClr val="accent3"/>
                </a:solidFill>
              </a:rPr>
              <a:t>low</a:t>
            </a:r>
          </a:p>
        </p:txBody>
      </p:sp>
      <p:sp>
        <p:nvSpPr>
          <p:cNvPr id="202" name="TextBox 201">
            <a:extLst>
              <a:ext uri="{FF2B5EF4-FFF2-40B4-BE49-F238E27FC236}">
                <a16:creationId xmlns:a16="http://schemas.microsoft.com/office/drawing/2014/main" id="{AA64B104-5A38-4366-8E11-D62824EF0FDB}"/>
              </a:ext>
            </a:extLst>
          </p:cNvPr>
          <p:cNvSpPr txBox="1"/>
          <p:nvPr/>
        </p:nvSpPr>
        <p:spPr>
          <a:xfrm>
            <a:off x="3044367" y="4409089"/>
            <a:ext cx="370614" cy="246221"/>
          </a:xfrm>
          <a:prstGeom prst="rect">
            <a:avLst/>
          </a:prstGeom>
          <a:noFill/>
        </p:spPr>
        <p:txBody>
          <a:bodyPr wrap="none" rtlCol="0">
            <a:spAutoFit/>
          </a:bodyPr>
          <a:lstStyle/>
          <a:p>
            <a:r>
              <a:rPr lang="en-US" sz="1000" i="1" dirty="0">
                <a:solidFill>
                  <a:schemeClr val="accent3"/>
                </a:solidFill>
              </a:rPr>
              <a:t>low</a:t>
            </a:r>
          </a:p>
        </p:txBody>
      </p:sp>
      <p:sp>
        <p:nvSpPr>
          <p:cNvPr id="204" name="TextBox 203">
            <a:extLst>
              <a:ext uri="{FF2B5EF4-FFF2-40B4-BE49-F238E27FC236}">
                <a16:creationId xmlns:a16="http://schemas.microsoft.com/office/drawing/2014/main" id="{E52EA813-D9D4-40CE-82B3-3BF7111F53AF}"/>
              </a:ext>
            </a:extLst>
          </p:cNvPr>
          <p:cNvSpPr txBox="1"/>
          <p:nvPr/>
        </p:nvSpPr>
        <p:spPr>
          <a:xfrm>
            <a:off x="635118" y="2420723"/>
            <a:ext cx="370614" cy="246221"/>
          </a:xfrm>
          <a:prstGeom prst="rect">
            <a:avLst/>
          </a:prstGeom>
          <a:noFill/>
        </p:spPr>
        <p:txBody>
          <a:bodyPr wrap="none" rtlCol="0">
            <a:spAutoFit/>
          </a:bodyPr>
          <a:lstStyle/>
          <a:p>
            <a:r>
              <a:rPr lang="en-US" sz="1000" i="1" dirty="0">
                <a:solidFill>
                  <a:schemeClr val="accent3"/>
                </a:solidFill>
              </a:rPr>
              <a:t>low</a:t>
            </a:r>
          </a:p>
        </p:txBody>
      </p:sp>
      <p:sp>
        <p:nvSpPr>
          <p:cNvPr id="206" name="TextBox 205">
            <a:extLst>
              <a:ext uri="{FF2B5EF4-FFF2-40B4-BE49-F238E27FC236}">
                <a16:creationId xmlns:a16="http://schemas.microsoft.com/office/drawing/2014/main" id="{1065F7AB-7ED8-4F86-8895-A65F4586A9F3}"/>
              </a:ext>
            </a:extLst>
          </p:cNvPr>
          <p:cNvSpPr txBox="1"/>
          <p:nvPr/>
        </p:nvSpPr>
        <p:spPr>
          <a:xfrm>
            <a:off x="2913537" y="3081712"/>
            <a:ext cx="370614" cy="246221"/>
          </a:xfrm>
          <a:prstGeom prst="rect">
            <a:avLst/>
          </a:prstGeom>
          <a:noFill/>
        </p:spPr>
        <p:txBody>
          <a:bodyPr wrap="none" rtlCol="0">
            <a:spAutoFit/>
          </a:bodyPr>
          <a:lstStyle/>
          <a:p>
            <a:r>
              <a:rPr lang="en-US" sz="1000" i="1" dirty="0">
                <a:solidFill>
                  <a:schemeClr val="accent3"/>
                </a:solidFill>
              </a:rPr>
              <a:t>low</a:t>
            </a:r>
          </a:p>
        </p:txBody>
      </p:sp>
      <p:sp>
        <p:nvSpPr>
          <p:cNvPr id="208" name="TextBox 207">
            <a:extLst>
              <a:ext uri="{FF2B5EF4-FFF2-40B4-BE49-F238E27FC236}">
                <a16:creationId xmlns:a16="http://schemas.microsoft.com/office/drawing/2014/main" id="{BAAB5EE2-2FFC-4378-AA76-C04D3AF2819A}"/>
              </a:ext>
            </a:extLst>
          </p:cNvPr>
          <p:cNvSpPr txBox="1"/>
          <p:nvPr/>
        </p:nvSpPr>
        <p:spPr>
          <a:xfrm>
            <a:off x="2409392" y="3738439"/>
            <a:ext cx="370614" cy="246221"/>
          </a:xfrm>
          <a:prstGeom prst="rect">
            <a:avLst/>
          </a:prstGeom>
          <a:noFill/>
        </p:spPr>
        <p:txBody>
          <a:bodyPr wrap="none" rtlCol="0">
            <a:spAutoFit/>
          </a:bodyPr>
          <a:lstStyle/>
          <a:p>
            <a:r>
              <a:rPr lang="en-US" sz="1000" i="1" dirty="0">
                <a:solidFill>
                  <a:schemeClr val="accent3"/>
                </a:solidFill>
              </a:rPr>
              <a:t>low</a:t>
            </a:r>
          </a:p>
        </p:txBody>
      </p:sp>
      <p:sp>
        <p:nvSpPr>
          <p:cNvPr id="210" name="TextBox 209">
            <a:extLst>
              <a:ext uri="{FF2B5EF4-FFF2-40B4-BE49-F238E27FC236}">
                <a16:creationId xmlns:a16="http://schemas.microsoft.com/office/drawing/2014/main" id="{2640686C-F9D4-4878-A552-A6DA81A2A236}"/>
              </a:ext>
            </a:extLst>
          </p:cNvPr>
          <p:cNvSpPr txBox="1"/>
          <p:nvPr/>
        </p:nvSpPr>
        <p:spPr>
          <a:xfrm>
            <a:off x="4642637" y="1430537"/>
            <a:ext cx="370614" cy="246221"/>
          </a:xfrm>
          <a:prstGeom prst="rect">
            <a:avLst/>
          </a:prstGeom>
          <a:noFill/>
        </p:spPr>
        <p:txBody>
          <a:bodyPr wrap="none" rtlCol="0">
            <a:spAutoFit/>
          </a:bodyPr>
          <a:lstStyle/>
          <a:p>
            <a:r>
              <a:rPr lang="en-US" sz="1000" i="1" dirty="0">
                <a:solidFill>
                  <a:schemeClr val="accent3"/>
                </a:solidFill>
              </a:rPr>
              <a:t>low</a:t>
            </a:r>
          </a:p>
        </p:txBody>
      </p:sp>
      <p:sp>
        <p:nvSpPr>
          <p:cNvPr id="212" name="TextBox 211">
            <a:extLst>
              <a:ext uri="{FF2B5EF4-FFF2-40B4-BE49-F238E27FC236}">
                <a16:creationId xmlns:a16="http://schemas.microsoft.com/office/drawing/2014/main" id="{44F5F5B3-8AED-4159-8A18-19C08C75602F}"/>
              </a:ext>
            </a:extLst>
          </p:cNvPr>
          <p:cNvSpPr txBox="1"/>
          <p:nvPr/>
        </p:nvSpPr>
        <p:spPr>
          <a:xfrm>
            <a:off x="5427455" y="1930140"/>
            <a:ext cx="370614" cy="246221"/>
          </a:xfrm>
          <a:prstGeom prst="rect">
            <a:avLst/>
          </a:prstGeom>
          <a:noFill/>
        </p:spPr>
        <p:txBody>
          <a:bodyPr wrap="none" rtlCol="0">
            <a:spAutoFit/>
          </a:bodyPr>
          <a:lstStyle/>
          <a:p>
            <a:r>
              <a:rPr lang="en-US" sz="1000" i="1" dirty="0">
                <a:solidFill>
                  <a:schemeClr val="accent3"/>
                </a:solidFill>
              </a:rPr>
              <a:t>low</a:t>
            </a:r>
          </a:p>
        </p:txBody>
      </p:sp>
      <p:sp>
        <p:nvSpPr>
          <p:cNvPr id="214" name="TextBox 213">
            <a:extLst>
              <a:ext uri="{FF2B5EF4-FFF2-40B4-BE49-F238E27FC236}">
                <a16:creationId xmlns:a16="http://schemas.microsoft.com/office/drawing/2014/main" id="{0A0462FB-8E5D-4478-A7FA-860D0A5F3E60}"/>
              </a:ext>
            </a:extLst>
          </p:cNvPr>
          <p:cNvSpPr txBox="1"/>
          <p:nvPr/>
        </p:nvSpPr>
        <p:spPr>
          <a:xfrm>
            <a:off x="4425106" y="2587546"/>
            <a:ext cx="370614" cy="246221"/>
          </a:xfrm>
          <a:prstGeom prst="rect">
            <a:avLst/>
          </a:prstGeom>
          <a:noFill/>
        </p:spPr>
        <p:txBody>
          <a:bodyPr wrap="none" rtlCol="0">
            <a:spAutoFit/>
          </a:bodyPr>
          <a:lstStyle/>
          <a:p>
            <a:r>
              <a:rPr lang="en-US" sz="1000" i="1" dirty="0">
                <a:solidFill>
                  <a:schemeClr val="accent3"/>
                </a:solidFill>
              </a:rPr>
              <a:t>low</a:t>
            </a:r>
          </a:p>
        </p:txBody>
      </p:sp>
      <p:sp>
        <p:nvSpPr>
          <p:cNvPr id="216" name="TextBox 215">
            <a:extLst>
              <a:ext uri="{FF2B5EF4-FFF2-40B4-BE49-F238E27FC236}">
                <a16:creationId xmlns:a16="http://schemas.microsoft.com/office/drawing/2014/main" id="{81C3D71E-CE4F-45F7-9FA2-CC2513D33560}"/>
              </a:ext>
            </a:extLst>
          </p:cNvPr>
          <p:cNvSpPr txBox="1"/>
          <p:nvPr/>
        </p:nvSpPr>
        <p:spPr>
          <a:xfrm>
            <a:off x="3859907" y="3231996"/>
            <a:ext cx="474810" cy="246221"/>
          </a:xfrm>
          <a:prstGeom prst="rect">
            <a:avLst/>
          </a:prstGeom>
          <a:noFill/>
        </p:spPr>
        <p:txBody>
          <a:bodyPr wrap="none" rtlCol="0">
            <a:spAutoFit/>
          </a:bodyPr>
          <a:lstStyle/>
          <a:p>
            <a:r>
              <a:rPr lang="en-US" sz="1000" i="1" dirty="0">
                <a:solidFill>
                  <a:schemeClr val="accent3"/>
                </a:solidFill>
              </a:rPr>
              <a:t>lower</a:t>
            </a:r>
          </a:p>
        </p:txBody>
      </p:sp>
      <p:sp>
        <p:nvSpPr>
          <p:cNvPr id="4" name="TextBox 3">
            <a:extLst>
              <a:ext uri="{FF2B5EF4-FFF2-40B4-BE49-F238E27FC236}">
                <a16:creationId xmlns:a16="http://schemas.microsoft.com/office/drawing/2014/main" id="{C83BB9FD-7474-4B08-B90B-434230C0B51D}"/>
              </a:ext>
            </a:extLst>
          </p:cNvPr>
          <p:cNvSpPr txBox="1"/>
          <p:nvPr/>
        </p:nvSpPr>
        <p:spPr>
          <a:xfrm>
            <a:off x="8131" y="4676051"/>
            <a:ext cx="1600200" cy="461665"/>
          </a:xfrm>
          <a:prstGeom prst="rect">
            <a:avLst/>
          </a:prstGeom>
          <a:noFill/>
        </p:spPr>
        <p:txBody>
          <a:bodyPr wrap="square" rtlCol="0">
            <a:spAutoFit/>
          </a:bodyPr>
          <a:lstStyle/>
          <a:p>
            <a:pPr algn="ctr"/>
            <a:r>
              <a:rPr lang="en-US" sz="1200" dirty="0">
                <a:solidFill>
                  <a:srgbClr val="C00000"/>
                </a:solidFill>
              </a:rPr>
              <a:t>PRELIMINARY RESULTS</a:t>
            </a:r>
            <a:br>
              <a:rPr lang="en-US" sz="1200" dirty="0">
                <a:solidFill>
                  <a:srgbClr val="C00000"/>
                </a:solidFill>
              </a:rPr>
            </a:br>
            <a:r>
              <a:rPr lang="en-US" sz="1200" dirty="0">
                <a:solidFill>
                  <a:srgbClr val="C00000"/>
                </a:solidFill>
              </a:rPr>
              <a:t>SUBJECT TO REVISION</a:t>
            </a:r>
          </a:p>
        </p:txBody>
      </p:sp>
    </p:spTree>
    <p:extLst>
      <p:ext uri="{BB962C8B-B14F-4D97-AF65-F5344CB8AC3E}">
        <p14:creationId xmlns:p14="http://schemas.microsoft.com/office/powerpoint/2010/main" val="3627314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232F-C498-4BC6-A9AB-E41875454DD0}"/>
              </a:ext>
            </a:extLst>
          </p:cNvPr>
          <p:cNvSpPr>
            <a:spLocks noGrp="1"/>
          </p:cNvSpPr>
          <p:nvPr>
            <p:ph type="title"/>
          </p:nvPr>
        </p:nvSpPr>
        <p:spPr/>
        <p:txBody>
          <a:bodyPr/>
          <a:lstStyle/>
          <a:p>
            <a:r>
              <a:rPr lang="en-US" dirty="0"/>
              <a:t>Capital vs Production Incentives</a:t>
            </a:r>
          </a:p>
        </p:txBody>
      </p:sp>
      <p:pic>
        <p:nvPicPr>
          <p:cNvPr id="8" name="Picture 7">
            <a:extLst>
              <a:ext uri="{FF2B5EF4-FFF2-40B4-BE49-F238E27FC236}">
                <a16:creationId xmlns:a16="http://schemas.microsoft.com/office/drawing/2014/main" id="{DB8A247D-7097-4B81-9006-DA707AB44B9D}"/>
              </a:ext>
            </a:extLst>
          </p:cNvPr>
          <p:cNvPicPr>
            <a:picLocks noChangeAspect="1"/>
          </p:cNvPicPr>
          <p:nvPr/>
        </p:nvPicPr>
        <p:blipFill>
          <a:blip r:embed="rId2"/>
          <a:stretch>
            <a:fillRect/>
          </a:stretch>
        </p:blipFill>
        <p:spPr>
          <a:xfrm>
            <a:off x="697607" y="828223"/>
            <a:ext cx="6627842" cy="4315276"/>
          </a:xfrm>
          <a:prstGeom prst="rect">
            <a:avLst/>
          </a:prstGeom>
        </p:spPr>
      </p:pic>
      <p:sp>
        <p:nvSpPr>
          <p:cNvPr id="10" name="TextBox 9">
            <a:extLst>
              <a:ext uri="{FF2B5EF4-FFF2-40B4-BE49-F238E27FC236}">
                <a16:creationId xmlns:a16="http://schemas.microsoft.com/office/drawing/2014/main" id="{AC3ADF9B-6A69-46CD-8972-03194F1961BD}"/>
              </a:ext>
            </a:extLst>
          </p:cNvPr>
          <p:cNvSpPr txBox="1"/>
          <p:nvPr/>
        </p:nvSpPr>
        <p:spPr>
          <a:xfrm>
            <a:off x="8131" y="4676051"/>
            <a:ext cx="1600200" cy="461665"/>
          </a:xfrm>
          <a:prstGeom prst="rect">
            <a:avLst/>
          </a:prstGeom>
          <a:noFill/>
        </p:spPr>
        <p:txBody>
          <a:bodyPr wrap="square" rtlCol="0">
            <a:spAutoFit/>
          </a:bodyPr>
          <a:lstStyle/>
          <a:p>
            <a:pPr algn="ctr"/>
            <a:r>
              <a:rPr lang="en-US" sz="1200" dirty="0">
                <a:solidFill>
                  <a:srgbClr val="C00000"/>
                </a:solidFill>
              </a:rPr>
              <a:t>PRELIMINARY RESULTS</a:t>
            </a:r>
            <a:br>
              <a:rPr lang="en-US" sz="1200" dirty="0">
                <a:solidFill>
                  <a:srgbClr val="C00000"/>
                </a:solidFill>
              </a:rPr>
            </a:br>
            <a:r>
              <a:rPr lang="en-US" sz="1200" dirty="0">
                <a:solidFill>
                  <a:srgbClr val="C00000"/>
                </a:solidFill>
              </a:rPr>
              <a:t>SUBJECT TO REVISION</a:t>
            </a:r>
          </a:p>
        </p:txBody>
      </p:sp>
      <p:sp>
        <p:nvSpPr>
          <p:cNvPr id="12" name="TextBox 11">
            <a:extLst>
              <a:ext uri="{FF2B5EF4-FFF2-40B4-BE49-F238E27FC236}">
                <a16:creationId xmlns:a16="http://schemas.microsoft.com/office/drawing/2014/main" id="{50149CB6-4014-4675-A566-DA34A8D83E4F}"/>
              </a:ext>
            </a:extLst>
          </p:cNvPr>
          <p:cNvSpPr txBox="1"/>
          <p:nvPr/>
        </p:nvSpPr>
        <p:spPr>
          <a:xfrm>
            <a:off x="5275527" y="3064224"/>
            <a:ext cx="3718219"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75000"/>
                  </a:schemeClr>
                </a:solidFill>
              </a:rPr>
              <a:t>Capital cost shares </a:t>
            </a:r>
            <a:r>
              <a:rPr lang="en-US">
                <a:solidFill>
                  <a:schemeClr val="accent5">
                    <a:lumMod val="75000"/>
                  </a:schemeClr>
                </a:solidFill>
              </a:rPr>
              <a:t>tend to influence </a:t>
            </a:r>
            <a:r>
              <a:rPr lang="en-US" dirty="0">
                <a:solidFill>
                  <a:schemeClr val="accent5">
                    <a:lumMod val="75000"/>
                  </a:schemeClr>
                </a:solidFill>
              </a:rPr>
              <a:t>success more strongly than production incentives.</a:t>
            </a:r>
          </a:p>
          <a:p>
            <a:pPr marL="285750" indent="-285750">
              <a:buFont typeface="Arial" panose="020B0604020202020204" pitchFamily="34" charset="0"/>
              <a:buChar char="•"/>
            </a:pPr>
            <a:r>
              <a:rPr lang="en-US" dirty="0">
                <a:solidFill>
                  <a:schemeClr val="accent5">
                    <a:lumMod val="75000"/>
                  </a:schemeClr>
                </a:solidFill>
              </a:rPr>
              <a:t>Many other factors influence the outcome.</a:t>
            </a:r>
          </a:p>
        </p:txBody>
      </p:sp>
    </p:spTree>
    <p:extLst>
      <p:ext uri="{BB962C8B-B14F-4D97-AF65-F5344CB8AC3E}">
        <p14:creationId xmlns:p14="http://schemas.microsoft.com/office/powerpoint/2010/main" val="1020366429"/>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2429</TotalTime>
  <Words>330</Words>
  <Application>Microsoft Office PowerPoint</Application>
  <PresentationFormat>On-screen Show (16:9)</PresentationFormat>
  <Paragraphs>80</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Approach for Sensitivity Analysis</vt:lpstr>
      <vt:lpstr>Elementary Effects</vt:lpstr>
      <vt:lpstr>Sensitivity analysis indicates that no single variable can move development beyond the “Valley of Death” by itself, but combinations of variables move development in concert.</vt:lpstr>
      <vt:lpstr>Decision-Tree Analysis for Influence of Variables</vt:lpstr>
      <vt:lpstr>Capital vs Production Incentives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Preferred 16:9 Widescreen Presentation Template (.pptx)</dc:title>
  <dc:subject>PowerPoint presentation template for newer wide-screen monitors and TVs.</dc:subject>
  <dc:creator>NREL</dc:creator>
  <cp:keywords/>
  <dc:description/>
  <cp:lastModifiedBy>Bush, Brian</cp:lastModifiedBy>
  <cp:revision>63</cp:revision>
  <cp:lastPrinted>2018-01-04T20:30:58Z</cp:lastPrinted>
  <dcterms:created xsi:type="dcterms:W3CDTF">2019-02-01T22:56:44Z</dcterms:created>
  <dcterms:modified xsi:type="dcterms:W3CDTF">2020-08-07T14:46:22Z</dcterms:modified>
  <cp:category/>
</cp:coreProperties>
</file>